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590" r:id="rId2"/>
    <p:sldId id="1441" r:id="rId3"/>
    <p:sldId id="1419" r:id="rId4"/>
    <p:sldId id="1404" r:id="rId5"/>
    <p:sldId id="1406" r:id="rId6"/>
    <p:sldId id="1407" r:id="rId7"/>
    <p:sldId id="1420" r:id="rId8"/>
    <p:sldId id="1402" r:id="rId9"/>
    <p:sldId id="1408" r:id="rId10"/>
    <p:sldId id="362" r:id="rId11"/>
    <p:sldId id="360" r:id="rId12"/>
    <p:sldId id="1399" r:id="rId13"/>
    <p:sldId id="1400" r:id="rId14"/>
    <p:sldId id="1401" r:id="rId15"/>
    <p:sldId id="558" r:id="rId16"/>
    <p:sldId id="565" r:id="rId17"/>
    <p:sldId id="566" r:id="rId18"/>
    <p:sldId id="1422" r:id="rId19"/>
    <p:sldId id="1423" r:id="rId20"/>
    <p:sldId id="1424" r:id="rId21"/>
    <p:sldId id="1426" r:id="rId22"/>
    <p:sldId id="1427" r:id="rId23"/>
    <p:sldId id="1440" r:id="rId24"/>
    <p:sldId id="1425" r:id="rId25"/>
    <p:sldId id="1428" r:id="rId26"/>
    <p:sldId id="1429" r:id="rId27"/>
    <p:sldId id="1431" r:id="rId28"/>
    <p:sldId id="1432" r:id="rId29"/>
    <p:sldId id="1433" r:id="rId30"/>
    <p:sldId id="1434" r:id="rId31"/>
    <p:sldId id="1421" r:id="rId32"/>
    <p:sldId id="261" r:id="rId33"/>
    <p:sldId id="591" r:id="rId34"/>
    <p:sldId id="592" r:id="rId35"/>
    <p:sldId id="556" r:id="rId36"/>
    <p:sldId id="1417" r:id="rId37"/>
    <p:sldId id="583" r:id="rId38"/>
    <p:sldId id="568" r:id="rId39"/>
    <p:sldId id="1437" r:id="rId40"/>
    <p:sldId id="1438" r:id="rId41"/>
    <p:sldId id="1439" r:id="rId42"/>
    <p:sldId id="1436" r:id="rId43"/>
    <p:sldId id="1435" r:id="rId44"/>
    <p:sldId id="363" r:id="rId45"/>
    <p:sldId id="1409" r:id="rId46"/>
    <p:sldId id="1415" r:id="rId47"/>
    <p:sldId id="1412" r:id="rId48"/>
    <p:sldId id="1418" r:id="rId49"/>
    <p:sldId id="1416" r:id="rId50"/>
    <p:sldId id="1411" r:id="rId51"/>
    <p:sldId id="1410" r:id="rId52"/>
    <p:sldId id="1414" r:id="rId53"/>
    <p:sldId id="552" r:id="rId5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0A85"/>
    <a:srgbClr val="EC62E5"/>
    <a:srgbClr val="B30D8F"/>
    <a:srgbClr val="FFF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4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8CFDF-5D0A-4EB0-B55D-8CF7E49432D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82697D8B-F026-4D8F-9558-E4A1A4C5C0B5}">
      <dgm:prSet phldrT="[テキスト]"/>
      <dgm:spPr/>
      <dgm:t>
        <a:bodyPr/>
        <a:lstStyle/>
        <a:p>
          <a:r>
            <a:rPr kumimoji="1" lang="ja-JP" altLang="en-US" b="1" dirty="0"/>
            <a:t>利用状況レポート</a:t>
          </a:r>
        </a:p>
      </dgm:t>
    </dgm:pt>
    <dgm:pt modelId="{E80F6B92-9737-4B53-ADB4-0B505D7CC4A5}" type="parTrans" cxnId="{ABC3F8BF-D976-472E-BA26-E813F9545B3B}">
      <dgm:prSet/>
      <dgm:spPr/>
      <dgm:t>
        <a:bodyPr/>
        <a:lstStyle/>
        <a:p>
          <a:endParaRPr kumimoji="1" lang="ja-JP" altLang="en-US"/>
        </a:p>
      </dgm:t>
    </dgm:pt>
    <dgm:pt modelId="{D4834239-451E-4B12-BD97-AFE8109C3484}" type="sibTrans" cxnId="{ABC3F8BF-D976-472E-BA26-E813F9545B3B}">
      <dgm:prSet/>
      <dgm:spPr/>
      <dgm:t>
        <a:bodyPr/>
        <a:lstStyle/>
        <a:p>
          <a:endParaRPr kumimoji="1" lang="ja-JP" altLang="en-US"/>
        </a:p>
      </dgm:t>
    </dgm:pt>
    <dgm:pt modelId="{94784CDD-F4A5-43E1-832A-F18B5133EC0A}">
      <dgm:prSet phldrT="[テキスト]" custT="1"/>
      <dgm:spPr/>
      <dgm:t>
        <a:bodyPr/>
        <a:lstStyle/>
        <a:p>
          <a:r>
            <a:rPr kumimoji="1" lang="ja-JP" altLang="en-US" sz="1600" dirty="0"/>
            <a:t>データ量を抑えられる</a:t>
          </a:r>
        </a:p>
      </dgm:t>
    </dgm:pt>
    <dgm:pt modelId="{FFCD016D-20CD-43BD-B0E6-7499131A4289}" type="parTrans" cxnId="{4CBB9495-7A8F-4A15-A5D3-F7BC80323DAA}">
      <dgm:prSet/>
      <dgm:spPr/>
      <dgm:t>
        <a:bodyPr/>
        <a:lstStyle/>
        <a:p>
          <a:endParaRPr kumimoji="1" lang="ja-JP" altLang="en-US"/>
        </a:p>
      </dgm:t>
    </dgm:pt>
    <dgm:pt modelId="{EFFB3D3F-0CB2-4E69-A255-5FE3B8107316}" type="sibTrans" cxnId="{4CBB9495-7A8F-4A15-A5D3-F7BC80323DAA}">
      <dgm:prSet/>
      <dgm:spPr/>
      <dgm:t>
        <a:bodyPr/>
        <a:lstStyle/>
        <a:p>
          <a:endParaRPr kumimoji="1" lang="ja-JP" altLang="en-US"/>
        </a:p>
      </dgm:t>
    </dgm:pt>
    <dgm:pt modelId="{93080C77-5CED-40D3-B3ED-9A67FA5CA8D5}">
      <dgm:prSet phldrT="[テキスト]" custT="1"/>
      <dgm:spPr/>
      <dgm:t>
        <a:bodyPr/>
        <a:lstStyle/>
        <a:p>
          <a:r>
            <a:rPr kumimoji="1" lang="ja-JP" altLang="en-US" sz="1600" dirty="0"/>
            <a:t>何月何日何時何分、誰が誰に、のデータがない</a:t>
          </a:r>
        </a:p>
      </dgm:t>
    </dgm:pt>
    <dgm:pt modelId="{0BD36670-9D65-48B1-BB27-A45D92809147}" type="parTrans" cxnId="{76F26F78-93C3-4CCC-9468-F51F102801BD}">
      <dgm:prSet/>
      <dgm:spPr/>
      <dgm:t>
        <a:bodyPr/>
        <a:lstStyle/>
        <a:p>
          <a:endParaRPr kumimoji="1" lang="ja-JP" altLang="en-US"/>
        </a:p>
      </dgm:t>
    </dgm:pt>
    <dgm:pt modelId="{5B741CE2-7EA4-406A-ADCB-5369377889A8}" type="sibTrans" cxnId="{76F26F78-93C3-4CCC-9468-F51F102801BD}">
      <dgm:prSet/>
      <dgm:spPr/>
      <dgm:t>
        <a:bodyPr/>
        <a:lstStyle/>
        <a:p>
          <a:endParaRPr kumimoji="1" lang="ja-JP" altLang="en-US"/>
        </a:p>
      </dgm:t>
    </dgm:pt>
    <dgm:pt modelId="{C4DDE04D-6C5C-4B72-8E69-4C9A637A2AC5}">
      <dgm:prSet phldrT="[テキスト]"/>
      <dgm:spPr/>
      <dgm:t>
        <a:bodyPr/>
        <a:lstStyle/>
        <a:p>
          <a:r>
            <a:rPr kumimoji="1" lang="ja-JP" altLang="en-US" b="1" dirty="0"/>
            <a:t>監査レポート</a:t>
          </a:r>
        </a:p>
      </dgm:t>
    </dgm:pt>
    <dgm:pt modelId="{0F8FB863-74D3-4731-B0DA-9F9AD0A93AF2}" type="parTrans" cxnId="{E2A87089-9F33-49CF-A7CD-3E0799C65EF0}">
      <dgm:prSet/>
      <dgm:spPr/>
      <dgm:t>
        <a:bodyPr/>
        <a:lstStyle/>
        <a:p>
          <a:endParaRPr kumimoji="1" lang="ja-JP" altLang="en-US"/>
        </a:p>
      </dgm:t>
    </dgm:pt>
    <dgm:pt modelId="{CED4CE9B-E88F-4C6A-BE11-007FBCD37C87}" type="sibTrans" cxnId="{E2A87089-9F33-49CF-A7CD-3E0799C65EF0}">
      <dgm:prSet/>
      <dgm:spPr/>
      <dgm:t>
        <a:bodyPr/>
        <a:lstStyle/>
        <a:p>
          <a:endParaRPr kumimoji="1" lang="ja-JP" altLang="en-US"/>
        </a:p>
      </dgm:t>
    </dgm:pt>
    <dgm:pt modelId="{EF391040-CDE3-42BB-B348-8BA1F0E7DE51}">
      <dgm:prSet phldrT="[テキスト]" custT="1"/>
      <dgm:spPr/>
      <dgm:t>
        <a:bodyPr/>
        <a:lstStyle/>
        <a:p>
          <a:r>
            <a:rPr kumimoji="1" lang="ja-JP" altLang="en-US" sz="1600" dirty="0"/>
            <a:t>何月何日何時何分、誰が誰に、のデータ</a:t>
          </a:r>
        </a:p>
      </dgm:t>
    </dgm:pt>
    <dgm:pt modelId="{7A0C2D49-97C9-4AE1-B474-1F493F9368E1}" type="parTrans" cxnId="{03970DF7-5E49-4FA7-BB0C-B542138A45A4}">
      <dgm:prSet/>
      <dgm:spPr/>
      <dgm:t>
        <a:bodyPr/>
        <a:lstStyle/>
        <a:p>
          <a:endParaRPr kumimoji="1" lang="ja-JP" altLang="en-US"/>
        </a:p>
      </dgm:t>
    </dgm:pt>
    <dgm:pt modelId="{63E217AB-DCE7-4FC0-AA4C-D38396A7A3ED}" type="sibTrans" cxnId="{03970DF7-5E49-4FA7-BB0C-B542138A45A4}">
      <dgm:prSet/>
      <dgm:spPr/>
      <dgm:t>
        <a:bodyPr/>
        <a:lstStyle/>
        <a:p>
          <a:endParaRPr kumimoji="1" lang="ja-JP" altLang="en-US"/>
        </a:p>
      </dgm:t>
    </dgm:pt>
    <dgm:pt modelId="{96E44E80-7BC2-43F9-B59C-76D250D25863}">
      <dgm:prSet phldrT="[テキスト]"/>
      <dgm:spPr/>
      <dgm:t>
        <a:bodyPr/>
        <a:lstStyle/>
        <a:p>
          <a:r>
            <a:rPr kumimoji="1" lang="en-US" altLang="ja-JP" b="1" dirty="0"/>
            <a:t>PowerShell</a:t>
          </a:r>
          <a:r>
            <a:rPr kumimoji="1" lang="ja-JP" altLang="en-US" b="1" dirty="0"/>
            <a:t>データ</a:t>
          </a:r>
        </a:p>
      </dgm:t>
    </dgm:pt>
    <dgm:pt modelId="{321655C1-0A55-49AF-A0EF-B8537CB3932D}" type="parTrans" cxnId="{34C6438F-4B4E-44D7-B879-26D6DA1F0484}">
      <dgm:prSet/>
      <dgm:spPr/>
      <dgm:t>
        <a:bodyPr/>
        <a:lstStyle/>
        <a:p>
          <a:endParaRPr kumimoji="1" lang="ja-JP" altLang="en-US"/>
        </a:p>
      </dgm:t>
    </dgm:pt>
    <dgm:pt modelId="{ABAD041F-2361-490B-80F5-324EBF9B7238}" type="sibTrans" cxnId="{34C6438F-4B4E-44D7-B879-26D6DA1F0484}">
      <dgm:prSet/>
      <dgm:spPr/>
      <dgm:t>
        <a:bodyPr/>
        <a:lstStyle/>
        <a:p>
          <a:endParaRPr kumimoji="1" lang="ja-JP" altLang="en-US"/>
        </a:p>
      </dgm:t>
    </dgm:pt>
    <dgm:pt modelId="{C7E5B487-41CF-4185-A8C5-5811EAE7CE6D}">
      <dgm:prSet phldrT="[テキスト]" custT="1"/>
      <dgm:spPr/>
      <dgm:t>
        <a:bodyPr/>
        <a:lstStyle/>
        <a:p>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利用状況データ、監査データ、</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Graph</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 </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API</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で取得できない、特殊な詳細データを取得可能</a:t>
          </a:r>
        </a:p>
      </dgm:t>
    </dgm:pt>
    <dgm:pt modelId="{A492FB9A-BC2F-4443-AB13-9B65BE847654}" type="parTrans" cxnId="{EC7F5685-60C4-4FD4-A449-9991AFF7E49E}">
      <dgm:prSet/>
      <dgm:spPr/>
      <dgm:t>
        <a:bodyPr/>
        <a:lstStyle/>
        <a:p>
          <a:endParaRPr kumimoji="1" lang="ja-JP" altLang="en-US"/>
        </a:p>
      </dgm:t>
    </dgm:pt>
    <dgm:pt modelId="{86FBB098-ECA4-46E3-A8E9-3FB362986322}" type="sibTrans" cxnId="{EC7F5685-60C4-4FD4-A449-9991AFF7E49E}">
      <dgm:prSet/>
      <dgm:spPr/>
      <dgm:t>
        <a:bodyPr/>
        <a:lstStyle/>
        <a:p>
          <a:endParaRPr kumimoji="1" lang="ja-JP" altLang="en-US"/>
        </a:p>
      </dgm:t>
    </dgm:pt>
    <dgm:pt modelId="{31C62D98-4ADE-41B0-840F-67FF80D568B2}">
      <dgm:prSet phldrT="[テキスト]" custT="1"/>
      <dgm:spPr/>
      <dgm:t>
        <a:bodyPr/>
        <a:lstStyle/>
        <a:p>
          <a:r>
            <a:rPr kumimoji="1" lang="en-US" altLang="ja-JP" sz="1600" dirty="0"/>
            <a:t>7/30/90/180</a:t>
          </a:r>
          <a:r>
            <a:rPr kumimoji="1" lang="ja-JP" altLang="en-US" sz="1600" dirty="0"/>
            <a:t>日分の利用データのサマリ</a:t>
          </a:r>
        </a:p>
      </dgm:t>
    </dgm:pt>
    <dgm:pt modelId="{157D5A0E-A0B5-46F3-A50B-D8D4913144F0}" type="parTrans" cxnId="{66E2EAFA-435A-4027-A509-498C177FD1A1}">
      <dgm:prSet/>
      <dgm:spPr/>
      <dgm:t>
        <a:bodyPr/>
        <a:lstStyle/>
        <a:p>
          <a:endParaRPr kumimoji="1" lang="ja-JP" altLang="en-US"/>
        </a:p>
      </dgm:t>
    </dgm:pt>
    <dgm:pt modelId="{29C15C9F-9946-4069-814D-2F69848EF66E}" type="sibTrans" cxnId="{66E2EAFA-435A-4027-A509-498C177FD1A1}">
      <dgm:prSet/>
      <dgm:spPr/>
      <dgm:t>
        <a:bodyPr/>
        <a:lstStyle/>
        <a:p>
          <a:endParaRPr kumimoji="1" lang="ja-JP" altLang="en-US"/>
        </a:p>
      </dgm:t>
    </dgm:pt>
    <dgm:pt modelId="{5A42AB92-2274-4CED-BF0F-FDE055BBF4E5}">
      <dgm:prSet phldrT="[テキスト]" custT="1"/>
      <dgm:spPr/>
      <dgm:t>
        <a:bodyPr/>
        <a:lstStyle/>
        <a:p>
          <a:r>
            <a:rPr kumimoji="1" lang="ja-JP" altLang="en-US" sz="1600" dirty="0"/>
            <a:t>データ量が多い</a:t>
          </a:r>
        </a:p>
      </dgm:t>
    </dgm:pt>
    <dgm:pt modelId="{8E2FDD8D-0A55-4C70-80C8-26FA1DC063D8}" type="parTrans" cxnId="{83DB9490-62D0-4C0E-95EC-EFCC8DFE7888}">
      <dgm:prSet/>
      <dgm:spPr/>
      <dgm:t>
        <a:bodyPr/>
        <a:lstStyle/>
        <a:p>
          <a:endParaRPr kumimoji="1" lang="ja-JP" altLang="en-US"/>
        </a:p>
      </dgm:t>
    </dgm:pt>
    <dgm:pt modelId="{4750A9DB-CE0C-4A09-B0B8-0E91613868D5}" type="sibTrans" cxnId="{83DB9490-62D0-4C0E-95EC-EFCC8DFE7888}">
      <dgm:prSet/>
      <dgm:spPr/>
      <dgm:t>
        <a:bodyPr/>
        <a:lstStyle/>
        <a:p>
          <a:endParaRPr kumimoji="1" lang="ja-JP" altLang="en-US"/>
        </a:p>
      </dgm:t>
    </dgm:pt>
    <dgm:pt modelId="{256D58EA-1F2E-42A2-815B-71D32A984E1E}">
      <dgm:prSet phldrT="[テキスト]" custT="1"/>
      <dgm:spPr/>
      <dgm:t>
        <a:bodyPr/>
        <a:lstStyle/>
        <a:p>
          <a:r>
            <a:rPr kumimoji="1" lang="ja-JP" altLang="en-US" sz="1600" dirty="0"/>
            <a:t>監査レポート用途であり、アクティビティレポート用途で利用できないデータがあり</a:t>
          </a:r>
        </a:p>
      </dgm:t>
    </dgm:pt>
    <dgm:pt modelId="{D473DFEC-DFE2-40DA-9A95-94FFEA1E1A77}" type="parTrans" cxnId="{CD74DEC7-6889-4EEC-AE1D-E80FFFCAD7C6}">
      <dgm:prSet/>
      <dgm:spPr/>
      <dgm:t>
        <a:bodyPr/>
        <a:lstStyle/>
        <a:p>
          <a:endParaRPr kumimoji="1" lang="ja-JP" altLang="en-US"/>
        </a:p>
      </dgm:t>
    </dgm:pt>
    <dgm:pt modelId="{9F4103CB-C5F7-414D-AED2-BE78CEAB0F5B}" type="sibTrans" cxnId="{CD74DEC7-6889-4EEC-AE1D-E80FFFCAD7C6}">
      <dgm:prSet/>
      <dgm:spPr/>
      <dgm:t>
        <a:bodyPr/>
        <a:lstStyle/>
        <a:p>
          <a:endParaRPr kumimoji="1" lang="ja-JP" altLang="en-US"/>
        </a:p>
      </dgm:t>
    </dgm:pt>
    <dgm:pt modelId="{10590986-14F5-4559-8D6C-85635AA17F31}">
      <dgm:prSet phldrT="[テキスト]" custT="1"/>
      <dgm:spPr/>
      <dgm:t>
        <a:bodyPr/>
        <a:lstStyle/>
        <a:p>
          <a:r>
            <a:rPr kumimoji="1" lang="ja-JP" altLang="en-US" sz="1600" dirty="0"/>
            <a:t>各日のデータも取得可能であるもデータ量が多くなる</a:t>
          </a:r>
        </a:p>
      </dgm:t>
    </dgm:pt>
    <dgm:pt modelId="{DDFC18A6-3DE3-4BCB-A4A5-F446FC7035E4}" type="parTrans" cxnId="{0E820FE4-25DB-47CD-A0B3-BFAE5FBCD2A6}">
      <dgm:prSet/>
      <dgm:spPr/>
      <dgm:t>
        <a:bodyPr/>
        <a:lstStyle/>
        <a:p>
          <a:endParaRPr kumimoji="1" lang="ja-JP" altLang="en-US"/>
        </a:p>
      </dgm:t>
    </dgm:pt>
    <dgm:pt modelId="{DF917B2E-D146-49AE-AEDF-41056FE09BB8}" type="sibTrans" cxnId="{0E820FE4-25DB-47CD-A0B3-BFAE5FBCD2A6}">
      <dgm:prSet/>
      <dgm:spPr/>
      <dgm:t>
        <a:bodyPr/>
        <a:lstStyle/>
        <a:p>
          <a:endParaRPr kumimoji="1" lang="ja-JP" altLang="en-US"/>
        </a:p>
      </dgm:t>
    </dgm:pt>
    <dgm:pt modelId="{BD280810-F1AC-4645-8DAF-7513BA245F80}">
      <dgm:prSet phldrT="[テキスト]" custT="1"/>
      <dgm:spPr/>
      <dgm:t>
        <a:bodyPr/>
        <a:lstStyle/>
        <a:p>
          <a:r>
            <a:rPr kumimoji="1" lang="en-US" altLang="ja-JP" sz="1600" dirty="0"/>
            <a:t>Graph</a:t>
          </a:r>
          <a:r>
            <a:rPr kumimoji="1" lang="ja-JP" altLang="en-US" sz="1600" dirty="0"/>
            <a:t> </a:t>
          </a:r>
          <a:r>
            <a:rPr kumimoji="1" lang="en-US" altLang="ja-JP" sz="1600" dirty="0"/>
            <a:t>API</a:t>
          </a:r>
          <a:r>
            <a:rPr kumimoji="1" lang="ja-JP" altLang="en-US" sz="1600" dirty="0"/>
            <a:t>で取得可能</a:t>
          </a:r>
        </a:p>
      </dgm:t>
    </dgm:pt>
    <dgm:pt modelId="{75E3290D-43CC-4CFF-9275-DEDFF0AD14A2}" type="parTrans" cxnId="{674E908A-ADCE-4FF6-A2F8-1A156E3B3DD2}">
      <dgm:prSet/>
      <dgm:spPr/>
      <dgm:t>
        <a:bodyPr/>
        <a:lstStyle/>
        <a:p>
          <a:endParaRPr kumimoji="1" lang="ja-JP" altLang="en-US"/>
        </a:p>
      </dgm:t>
    </dgm:pt>
    <dgm:pt modelId="{97B3FF11-EE3D-41DC-8D17-BCE1E7B76EEC}" type="sibTrans" cxnId="{674E908A-ADCE-4FF6-A2F8-1A156E3B3DD2}">
      <dgm:prSet/>
      <dgm:spPr/>
      <dgm:t>
        <a:bodyPr/>
        <a:lstStyle/>
        <a:p>
          <a:endParaRPr kumimoji="1" lang="ja-JP" altLang="en-US"/>
        </a:p>
      </dgm:t>
    </dgm:pt>
    <dgm:pt modelId="{2C7A8ADB-6127-430D-8DAE-43CF2DF4027F}">
      <dgm:prSet phldrT="[テキスト]" custT="1"/>
      <dgm:spPr/>
      <dgm:t>
        <a:bodyPr/>
        <a:lstStyle/>
        <a:p>
          <a:r>
            <a:rPr kumimoji="1" lang="en-US" altLang="ja-JP" sz="1600" dirty="0"/>
            <a:t>Graph</a:t>
          </a:r>
          <a:r>
            <a:rPr kumimoji="1" lang="ja-JP" altLang="en-US" sz="1600" dirty="0"/>
            <a:t> </a:t>
          </a:r>
          <a:r>
            <a:rPr kumimoji="1" lang="en-US" altLang="ja-JP" sz="1600" dirty="0"/>
            <a:t>API</a:t>
          </a:r>
          <a:r>
            <a:rPr kumimoji="1" lang="ja-JP" altLang="en-US" sz="1600" dirty="0"/>
            <a:t>で取得可能</a:t>
          </a:r>
        </a:p>
      </dgm:t>
    </dgm:pt>
    <dgm:pt modelId="{5983EBE1-8246-4A8F-A1BB-DC50F05FD157}" type="parTrans" cxnId="{50FED841-0F2F-4532-BBF8-64FC9B6BF087}">
      <dgm:prSet/>
      <dgm:spPr/>
      <dgm:t>
        <a:bodyPr/>
        <a:lstStyle/>
        <a:p>
          <a:endParaRPr kumimoji="1" lang="ja-JP" altLang="en-US"/>
        </a:p>
      </dgm:t>
    </dgm:pt>
    <dgm:pt modelId="{76A13C57-D4FD-4A23-96B0-3BE02F9AE639}" type="sibTrans" cxnId="{50FED841-0F2F-4532-BBF8-64FC9B6BF087}">
      <dgm:prSet/>
      <dgm:spPr/>
      <dgm:t>
        <a:bodyPr/>
        <a:lstStyle/>
        <a:p>
          <a:endParaRPr kumimoji="1" lang="ja-JP" altLang="en-US"/>
        </a:p>
      </dgm:t>
    </dgm:pt>
    <dgm:pt modelId="{6E86AB47-DE33-4C2D-9839-49AD7D34CE57}">
      <dgm:prSet phldrT="[テキスト]" custT="1"/>
      <dgm:spPr/>
      <dgm:t>
        <a:bodyPr/>
        <a:lstStyle/>
        <a:p>
          <a:endPar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endParaRPr>
        </a:p>
      </dgm:t>
    </dgm:pt>
    <dgm:pt modelId="{162F0948-FED4-4AC6-AACD-1B345A9E2EF9}" type="parTrans" cxnId="{4388BC66-51D6-431D-9935-3D910FA22574}">
      <dgm:prSet/>
      <dgm:spPr/>
      <dgm:t>
        <a:bodyPr/>
        <a:lstStyle/>
        <a:p>
          <a:endParaRPr kumimoji="1" lang="ja-JP" altLang="en-US"/>
        </a:p>
      </dgm:t>
    </dgm:pt>
    <dgm:pt modelId="{716AF721-34C2-4852-856A-EC6B9AF8A42F}" type="sibTrans" cxnId="{4388BC66-51D6-431D-9935-3D910FA22574}">
      <dgm:prSet/>
      <dgm:spPr/>
      <dgm:t>
        <a:bodyPr/>
        <a:lstStyle/>
        <a:p>
          <a:endParaRPr kumimoji="1" lang="ja-JP" altLang="en-US"/>
        </a:p>
      </dgm:t>
    </dgm:pt>
    <dgm:pt modelId="{932912B4-71D4-4074-9503-A3F755A8DE01}">
      <dgm:prSet phldrT="[テキスト]" custT="1"/>
      <dgm:spPr/>
      <dgm:t>
        <a:bodyPr/>
        <a:lstStyle/>
        <a:p>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PowerShell</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実行用とデータ保存先が必要</a:t>
          </a:r>
        </a:p>
      </dgm:t>
    </dgm:pt>
    <dgm:pt modelId="{69CF2568-E43F-4CE4-97AD-E8E604247522}" type="parTrans" cxnId="{282C6016-4AF3-4707-AC0D-38C31022F19B}">
      <dgm:prSet/>
      <dgm:spPr/>
      <dgm:t>
        <a:bodyPr/>
        <a:lstStyle/>
        <a:p>
          <a:endParaRPr kumimoji="1" lang="ja-JP" altLang="en-US"/>
        </a:p>
      </dgm:t>
    </dgm:pt>
    <dgm:pt modelId="{5D7A2AD8-7624-4A5B-B7DE-4C6C46FD3FA9}" type="sibTrans" cxnId="{282C6016-4AF3-4707-AC0D-38C31022F19B}">
      <dgm:prSet/>
      <dgm:spPr/>
      <dgm:t>
        <a:bodyPr/>
        <a:lstStyle/>
        <a:p>
          <a:endParaRPr kumimoji="1" lang="ja-JP" altLang="en-US"/>
        </a:p>
      </dgm:t>
    </dgm:pt>
    <dgm:pt modelId="{94B33BA4-F4B7-43A5-857B-C23961E171DE}" type="pres">
      <dgm:prSet presAssocID="{E498CFDF-5D0A-4EB0-B55D-8CF7E49432D5}" presName="Name0" presStyleCnt="0">
        <dgm:presLayoutVars>
          <dgm:dir/>
          <dgm:animLvl val="lvl"/>
          <dgm:resizeHandles val="exact"/>
        </dgm:presLayoutVars>
      </dgm:prSet>
      <dgm:spPr/>
    </dgm:pt>
    <dgm:pt modelId="{7C7AF908-B510-4E70-BD42-D8CE4288B4E6}" type="pres">
      <dgm:prSet presAssocID="{82697D8B-F026-4D8F-9558-E4A1A4C5C0B5}" presName="composite" presStyleCnt="0"/>
      <dgm:spPr/>
    </dgm:pt>
    <dgm:pt modelId="{A11FB225-E1F0-4FBD-998E-61E1CB419499}" type="pres">
      <dgm:prSet presAssocID="{82697D8B-F026-4D8F-9558-E4A1A4C5C0B5}" presName="parTx" presStyleLbl="alignNode1" presStyleIdx="0" presStyleCnt="3">
        <dgm:presLayoutVars>
          <dgm:chMax val="0"/>
          <dgm:chPref val="0"/>
          <dgm:bulletEnabled val="1"/>
        </dgm:presLayoutVars>
      </dgm:prSet>
      <dgm:spPr/>
    </dgm:pt>
    <dgm:pt modelId="{837EC7BA-77F7-4AE3-A364-077C11997747}" type="pres">
      <dgm:prSet presAssocID="{82697D8B-F026-4D8F-9558-E4A1A4C5C0B5}" presName="desTx" presStyleLbl="alignAccFollowNode1" presStyleIdx="0" presStyleCnt="3">
        <dgm:presLayoutVars>
          <dgm:bulletEnabled val="1"/>
        </dgm:presLayoutVars>
      </dgm:prSet>
      <dgm:spPr/>
    </dgm:pt>
    <dgm:pt modelId="{FD6B136E-4CC6-4EBF-9D77-A7923545BC90}" type="pres">
      <dgm:prSet presAssocID="{D4834239-451E-4B12-BD97-AFE8109C3484}" presName="space" presStyleCnt="0"/>
      <dgm:spPr/>
    </dgm:pt>
    <dgm:pt modelId="{83118DD7-CF8B-40E2-839C-D581014A6BD4}" type="pres">
      <dgm:prSet presAssocID="{C4DDE04D-6C5C-4B72-8E69-4C9A637A2AC5}" presName="composite" presStyleCnt="0"/>
      <dgm:spPr/>
    </dgm:pt>
    <dgm:pt modelId="{39CD1102-AD38-434B-8C67-640B1AB5CC08}" type="pres">
      <dgm:prSet presAssocID="{C4DDE04D-6C5C-4B72-8E69-4C9A637A2AC5}" presName="parTx" presStyleLbl="alignNode1" presStyleIdx="1" presStyleCnt="3">
        <dgm:presLayoutVars>
          <dgm:chMax val="0"/>
          <dgm:chPref val="0"/>
          <dgm:bulletEnabled val="1"/>
        </dgm:presLayoutVars>
      </dgm:prSet>
      <dgm:spPr/>
    </dgm:pt>
    <dgm:pt modelId="{57674068-9700-438B-9A9E-1FAA79867CA4}" type="pres">
      <dgm:prSet presAssocID="{C4DDE04D-6C5C-4B72-8E69-4C9A637A2AC5}" presName="desTx" presStyleLbl="alignAccFollowNode1" presStyleIdx="1" presStyleCnt="3">
        <dgm:presLayoutVars>
          <dgm:bulletEnabled val="1"/>
        </dgm:presLayoutVars>
      </dgm:prSet>
      <dgm:spPr/>
    </dgm:pt>
    <dgm:pt modelId="{2BD77B12-CEE6-4F91-A197-6CEF6A0E36F6}" type="pres">
      <dgm:prSet presAssocID="{CED4CE9B-E88F-4C6A-BE11-007FBCD37C87}" presName="space" presStyleCnt="0"/>
      <dgm:spPr/>
    </dgm:pt>
    <dgm:pt modelId="{F2A8F97D-4908-47C4-B61F-1C3F5FBF6372}" type="pres">
      <dgm:prSet presAssocID="{96E44E80-7BC2-43F9-B59C-76D250D25863}" presName="composite" presStyleCnt="0"/>
      <dgm:spPr/>
    </dgm:pt>
    <dgm:pt modelId="{F1897C75-4F9D-4604-A615-24AE828C2006}" type="pres">
      <dgm:prSet presAssocID="{96E44E80-7BC2-43F9-B59C-76D250D25863}" presName="parTx" presStyleLbl="alignNode1" presStyleIdx="2" presStyleCnt="3">
        <dgm:presLayoutVars>
          <dgm:chMax val="0"/>
          <dgm:chPref val="0"/>
          <dgm:bulletEnabled val="1"/>
        </dgm:presLayoutVars>
      </dgm:prSet>
      <dgm:spPr/>
    </dgm:pt>
    <dgm:pt modelId="{8594CE1C-D449-4527-896C-F9259E566E7A}" type="pres">
      <dgm:prSet presAssocID="{96E44E80-7BC2-43F9-B59C-76D250D25863}" presName="desTx" presStyleLbl="alignAccFollowNode1" presStyleIdx="2" presStyleCnt="3">
        <dgm:presLayoutVars>
          <dgm:bulletEnabled val="1"/>
        </dgm:presLayoutVars>
      </dgm:prSet>
      <dgm:spPr/>
    </dgm:pt>
  </dgm:ptLst>
  <dgm:cxnLst>
    <dgm:cxn modelId="{089ED109-2B4C-4CF9-B272-621C406D8B03}" type="presOf" srcId="{93080C77-5CED-40D3-B3ED-9A67FA5CA8D5}" destId="{837EC7BA-77F7-4AE3-A364-077C11997747}" srcOrd="0" destOrd="3" presId="urn:microsoft.com/office/officeart/2005/8/layout/hList1"/>
    <dgm:cxn modelId="{29C1650C-E5CF-48BF-A446-3AC971043F52}" type="presOf" srcId="{C7E5B487-41CF-4185-A8C5-5811EAE7CE6D}" destId="{8594CE1C-D449-4527-896C-F9259E566E7A}" srcOrd="0" destOrd="0" presId="urn:microsoft.com/office/officeart/2005/8/layout/hList1"/>
    <dgm:cxn modelId="{8E841B0E-67A6-42E1-A167-02FC0414A297}" type="presOf" srcId="{C4DDE04D-6C5C-4B72-8E69-4C9A637A2AC5}" destId="{39CD1102-AD38-434B-8C67-640B1AB5CC08}" srcOrd="0" destOrd="0" presId="urn:microsoft.com/office/officeart/2005/8/layout/hList1"/>
    <dgm:cxn modelId="{D630E512-118A-4B6C-93A0-D4483098AE33}" type="presOf" srcId="{E498CFDF-5D0A-4EB0-B55D-8CF7E49432D5}" destId="{94B33BA4-F4B7-43A5-857B-C23961E171DE}" srcOrd="0" destOrd="0" presId="urn:microsoft.com/office/officeart/2005/8/layout/hList1"/>
    <dgm:cxn modelId="{282C6016-4AF3-4707-AC0D-38C31022F19B}" srcId="{96E44E80-7BC2-43F9-B59C-76D250D25863}" destId="{932912B4-71D4-4074-9503-A3F755A8DE01}" srcOrd="1" destOrd="0" parTransId="{69CF2568-E43F-4CE4-97AD-E8E604247522}" sibTransId="{5D7A2AD8-7624-4A5B-B7DE-4C6C46FD3FA9}"/>
    <dgm:cxn modelId="{0567EA5F-5904-4C44-8654-DFF9B149EA91}" type="presOf" srcId="{932912B4-71D4-4074-9503-A3F755A8DE01}" destId="{8594CE1C-D449-4527-896C-F9259E566E7A}" srcOrd="0" destOrd="1" presId="urn:microsoft.com/office/officeart/2005/8/layout/hList1"/>
    <dgm:cxn modelId="{50FED841-0F2F-4532-BBF8-64FC9B6BF087}" srcId="{C4DDE04D-6C5C-4B72-8E69-4C9A637A2AC5}" destId="{2C7A8ADB-6127-430D-8DAE-43CF2DF4027F}" srcOrd="3" destOrd="0" parTransId="{5983EBE1-8246-4A8F-A1BB-DC50F05FD157}" sibTransId="{76A13C57-D4FD-4A23-96B0-3BE02F9AE639}"/>
    <dgm:cxn modelId="{4388BC66-51D6-431D-9935-3D910FA22574}" srcId="{96E44E80-7BC2-43F9-B59C-76D250D25863}" destId="{6E86AB47-DE33-4C2D-9839-49AD7D34CE57}" srcOrd="2" destOrd="0" parTransId="{162F0948-FED4-4AC6-AACD-1B345A9E2EF9}" sibTransId="{716AF721-34C2-4852-856A-EC6B9AF8A42F}"/>
    <dgm:cxn modelId="{92EEF468-5B7B-4D96-BA90-EB5E9E568434}" type="presOf" srcId="{EF391040-CDE3-42BB-B348-8BA1F0E7DE51}" destId="{57674068-9700-438B-9A9E-1FAA79867CA4}" srcOrd="0" destOrd="0" presId="urn:microsoft.com/office/officeart/2005/8/layout/hList1"/>
    <dgm:cxn modelId="{6D238176-D465-4594-9FE7-2828AD41F189}" type="presOf" srcId="{10590986-14F5-4559-8D6C-85635AA17F31}" destId="{837EC7BA-77F7-4AE3-A364-077C11997747}" srcOrd="0" destOrd="1" presId="urn:microsoft.com/office/officeart/2005/8/layout/hList1"/>
    <dgm:cxn modelId="{76F26F78-93C3-4CCC-9468-F51F102801BD}" srcId="{82697D8B-F026-4D8F-9558-E4A1A4C5C0B5}" destId="{93080C77-5CED-40D3-B3ED-9A67FA5CA8D5}" srcOrd="3" destOrd="0" parTransId="{0BD36670-9D65-48B1-BB27-A45D92809147}" sibTransId="{5B741CE2-7EA4-406A-ADCB-5369377889A8}"/>
    <dgm:cxn modelId="{3723B482-906C-4C6A-A145-91886FA1626A}" type="presOf" srcId="{2C7A8ADB-6127-430D-8DAE-43CF2DF4027F}" destId="{57674068-9700-438B-9A9E-1FAA79867CA4}" srcOrd="0" destOrd="3" presId="urn:microsoft.com/office/officeart/2005/8/layout/hList1"/>
    <dgm:cxn modelId="{EC7F5685-60C4-4FD4-A449-9991AFF7E49E}" srcId="{96E44E80-7BC2-43F9-B59C-76D250D25863}" destId="{C7E5B487-41CF-4185-A8C5-5811EAE7CE6D}" srcOrd="0" destOrd="0" parTransId="{A492FB9A-BC2F-4443-AB13-9B65BE847654}" sibTransId="{86FBB098-ECA4-46E3-A8E9-3FB362986322}"/>
    <dgm:cxn modelId="{E2A87089-9F33-49CF-A7CD-3E0799C65EF0}" srcId="{E498CFDF-5D0A-4EB0-B55D-8CF7E49432D5}" destId="{C4DDE04D-6C5C-4B72-8E69-4C9A637A2AC5}" srcOrd="1" destOrd="0" parTransId="{0F8FB863-74D3-4731-B0DA-9F9AD0A93AF2}" sibTransId="{CED4CE9B-E88F-4C6A-BE11-007FBCD37C87}"/>
    <dgm:cxn modelId="{674E908A-ADCE-4FF6-A2F8-1A156E3B3DD2}" srcId="{82697D8B-F026-4D8F-9558-E4A1A4C5C0B5}" destId="{BD280810-F1AC-4645-8DAF-7513BA245F80}" srcOrd="4" destOrd="0" parTransId="{75E3290D-43CC-4CFF-9275-DEDFF0AD14A2}" sibTransId="{97B3FF11-EE3D-41DC-8D17-BCE1E7B76EEC}"/>
    <dgm:cxn modelId="{2AE0578E-1E66-4511-ABC2-21C3611C1D13}" type="presOf" srcId="{31C62D98-4ADE-41B0-840F-67FF80D568B2}" destId="{837EC7BA-77F7-4AE3-A364-077C11997747}" srcOrd="0" destOrd="0" presId="urn:microsoft.com/office/officeart/2005/8/layout/hList1"/>
    <dgm:cxn modelId="{34C6438F-4B4E-44D7-B879-26D6DA1F0484}" srcId="{E498CFDF-5D0A-4EB0-B55D-8CF7E49432D5}" destId="{96E44E80-7BC2-43F9-B59C-76D250D25863}" srcOrd="2" destOrd="0" parTransId="{321655C1-0A55-49AF-A0EF-B8537CB3932D}" sibTransId="{ABAD041F-2361-490B-80F5-324EBF9B7238}"/>
    <dgm:cxn modelId="{83DB9490-62D0-4C0E-95EC-EFCC8DFE7888}" srcId="{C4DDE04D-6C5C-4B72-8E69-4C9A637A2AC5}" destId="{5A42AB92-2274-4CED-BF0F-FDE055BBF4E5}" srcOrd="1" destOrd="0" parTransId="{8E2FDD8D-0A55-4C70-80C8-26FA1DC063D8}" sibTransId="{4750A9DB-CE0C-4A09-B0B8-0E91613868D5}"/>
    <dgm:cxn modelId="{4CBB9495-7A8F-4A15-A5D3-F7BC80323DAA}" srcId="{82697D8B-F026-4D8F-9558-E4A1A4C5C0B5}" destId="{94784CDD-F4A5-43E1-832A-F18B5133EC0A}" srcOrd="2" destOrd="0" parTransId="{FFCD016D-20CD-43BD-B0E6-7499131A4289}" sibTransId="{EFFB3D3F-0CB2-4E69-A255-5FE3B8107316}"/>
    <dgm:cxn modelId="{92AF23A8-9710-45DD-97A5-69322F202BB1}" type="presOf" srcId="{94784CDD-F4A5-43E1-832A-F18B5133EC0A}" destId="{837EC7BA-77F7-4AE3-A364-077C11997747}" srcOrd="0" destOrd="2" presId="urn:microsoft.com/office/officeart/2005/8/layout/hList1"/>
    <dgm:cxn modelId="{ADFFC2A9-66E2-4B86-8A63-C98825A04F64}" type="presOf" srcId="{6E86AB47-DE33-4C2D-9839-49AD7D34CE57}" destId="{8594CE1C-D449-4527-896C-F9259E566E7A}" srcOrd="0" destOrd="2" presId="urn:microsoft.com/office/officeart/2005/8/layout/hList1"/>
    <dgm:cxn modelId="{668D75AD-56C3-4BC5-A08C-FC40C3183A6C}" type="presOf" srcId="{5A42AB92-2274-4CED-BF0F-FDE055BBF4E5}" destId="{57674068-9700-438B-9A9E-1FAA79867CA4}" srcOrd="0" destOrd="1" presId="urn:microsoft.com/office/officeart/2005/8/layout/hList1"/>
    <dgm:cxn modelId="{174825B8-2327-4B19-8E33-32F78477560E}" type="presOf" srcId="{96E44E80-7BC2-43F9-B59C-76D250D25863}" destId="{F1897C75-4F9D-4604-A615-24AE828C2006}" srcOrd="0" destOrd="0" presId="urn:microsoft.com/office/officeart/2005/8/layout/hList1"/>
    <dgm:cxn modelId="{051CB2BD-039D-4D42-B293-E5FDE33F183A}" type="presOf" srcId="{BD280810-F1AC-4645-8DAF-7513BA245F80}" destId="{837EC7BA-77F7-4AE3-A364-077C11997747}" srcOrd="0" destOrd="4" presId="urn:microsoft.com/office/officeart/2005/8/layout/hList1"/>
    <dgm:cxn modelId="{ABC3F8BF-D976-472E-BA26-E813F9545B3B}" srcId="{E498CFDF-5D0A-4EB0-B55D-8CF7E49432D5}" destId="{82697D8B-F026-4D8F-9558-E4A1A4C5C0B5}" srcOrd="0" destOrd="0" parTransId="{E80F6B92-9737-4B53-ADB4-0B505D7CC4A5}" sibTransId="{D4834239-451E-4B12-BD97-AFE8109C3484}"/>
    <dgm:cxn modelId="{CD74DEC7-6889-4EEC-AE1D-E80FFFCAD7C6}" srcId="{C4DDE04D-6C5C-4B72-8E69-4C9A637A2AC5}" destId="{256D58EA-1F2E-42A2-815B-71D32A984E1E}" srcOrd="2" destOrd="0" parTransId="{D473DFEC-DFE2-40DA-9A95-94FFEA1E1A77}" sibTransId="{9F4103CB-C5F7-414D-AED2-BE78CEAB0F5B}"/>
    <dgm:cxn modelId="{F24004CA-7657-431F-824C-A0830149A9D1}" type="presOf" srcId="{82697D8B-F026-4D8F-9558-E4A1A4C5C0B5}" destId="{A11FB225-E1F0-4FBD-998E-61E1CB419499}" srcOrd="0" destOrd="0" presId="urn:microsoft.com/office/officeart/2005/8/layout/hList1"/>
    <dgm:cxn modelId="{0E820FE4-25DB-47CD-A0B3-BFAE5FBCD2A6}" srcId="{82697D8B-F026-4D8F-9558-E4A1A4C5C0B5}" destId="{10590986-14F5-4559-8D6C-85635AA17F31}" srcOrd="1" destOrd="0" parTransId="{DDFC18A6-3DE3-4BCB-A4A5-F446FC7035E4}" sibTransId="{DF917B2E-D146-49AE-AEDF-41056FE09BB8}"/>
    <dgm:cxn modelId="{1E0D9CE9-46FD-461A-8BF5-42DD79ACC33A}" type="presOf" srcId="{256D58EA-1F2E-42A2-815B-71D32A984E1E}" destId="{57674068-9700-438B-9A9E-1FAA79867CA4}" srcOrd="0" destOrd="2" presId="urn:microsoft.com/office/officeart/2005/8/layout/hList1"/>
    <dgm:cxn modelId="{03970DF7-5E49-4FA7-BB0C-B542138A45A4}" srcId="{C4DDE04D-6C5C-4B72-8E69-4C9A637A2AC5}" destId="{EF391040-CDE3-42BB-B348-8BA1F0E7DE51}" srcOrd="0" destOrd="0" parTransId="{7A0C2D49-97C9-4AE1-B474-1F493F9368E1}" sibTransId="{63E217AB-DCE7-4FC0-AA4C-D38396A7A3ED}"/>
    <dgm:cxn modelId="{66E2EAFA-435A-4027-A509-498C177FD1A1}" srcId="{82697D8B-F026-4D8F-9558-E4A1A4C5C0B5}" destId="{31C62D98-4ADE-41B0-840F-67FF80D568B2}" srcOrd="0" destOrd="0" parTransId="{157D5A0E-A0B5-46F3-A50B-D8D4913144F0}" sibTransId="{29C15C9F-9946-4069-814D-2F69848EF66E}"/>
    <dgm:cxn modelId="{3D6D4C27-07A5-4568-831A-E904C4930E01}" type="presParOf" srcId="{94B33BA4-F4B7-43A5-857B-C23961E171DE}" destId="{7C7AF908-B510-4E70-BD42-D8CE4288B4E6}" srcOrd="0" destOrd="0" presId="urn:microsoft.com/office/officeart/2005/8/layout/hList1"/>
    <dgm:cxn modelId="{B4275727-A7E6-4AD3-9ECB-994B5420ABA3}" type="presParOf" srcId="{7C7AF908-B510-4E70-BD42-D8CE4288B4E6}" destId="{A11FB225-E1F0-4FBD-998E-61E1CB419499}" srcOrd="0" destOrd="0" presId="urn:microsoft.com/office/officeart/2005/8/layout/hList1"/>
    <dgm:cxn modelId="{EA7070EF-E2FD-4D34-88C2-81C43EA016D9}" type="presParOf" srcId="{7C7AF908-B510-4E70-BD42-D8CE4288B4E6}" destId="{837EC7BA-77F7-4AE3-A364-077C11997747}" srcOrd="1" destOrd="0" presId="urn:microsoft.com/office/officeart/2005/8/layout/hList1"/>
    <dgm:cxn modelId="{EE0308BD-0C72-45AB-A01B-598BBAC21E16}" type="presParOf" srcId="{94B33BA4-F4B7-43A5-857B-C23961E171DE}" destId="{FD6B136E-4CC6-4EBF-9D77-A7923545BC90}" srcOrd="1" destOrd="0" presId="urn:microsoft.com/office/officeart/2005/8/layout/hList1"/>
    <dgm:cxn modelId="{8BD56DB1-89C8-40CC-88E1-95F54A64E93F}" type="presParOf" srcId="{94B33BA4-F4B7-43A5-857B-C23961E171DE}" destId="{83118DD7-CF8B-40E2-839C-D581014A6BD4}" srcOrd="2" destOrd="0" presId="urn:microsoft.com/office/officeart/2005/8/layout/hList1"/>
    <dgm:cxn modelId="{F00CCCDA-F08F-46B5-867B-77EC50083A22}" type="presParOf" srcId="{83118DD7-CF8B-40E2-839C-D581014A6BD4}" destId="{39CD1102-AD38-434B-8C67-640B1AB5CC08}" srcOrd="0" destOrd="0" presId="urn:microsoft.com/office/officeart/2005/8/layout/hList1"/>
    <dgm:cxn modelId="{6AF37E31-13C8-4031-8880-147C01EDBC7F}" type="presParOf" srcId="{83118DD7-CF8B-40E2-839C-D581014A6BD4}" destId="{57674068-9700-438B-9A9E-1FAA79867CA4}" srcOrd="1" destOrd="0" presId="urn:microsoft.com/office/officeart/2005/8/layout/hList1"/>
    <dgm:cxn modelId="{72BDB34B-DB65-4F96-BBF6-DBDED85F6269}" type="presParOf" srcId="{94B33BA4-F4B7-43A5-857B-C23961E171DE}" destId="{2BD77B12-CEE6-4F91-A197-6CEF6A0E36F6}" srcOrd="3" destOrd="0" presId="urn:microsoft.com/office/officeart/2005/8/layout/hList1"/>
    <dgm:cxn modelId="{7FE91E76-46FE-42C4-8A35-B0C57220857F}" type="presParOf" srcId="{94B33BA4-F4B7-43A5-857B-C23961E171DE}" destId="{F2A8F97D-4908-47C4-B61F-1C3F5FBF6372}" srcOrd="4" destOrd="0" presId="urn:microsoft.com/office/officeart/2005/8/layout/hList1"/>
    <dgm:cxn modelId="{53A72F3A-39D8-43AC-93A3-3D81A794BE58}" type="presParOf" srcId="{F2A8F97D-4908-47C4-B61F-1C3F5FBF6372}" destId="{F1897C75-4F9D-4604-A615-24AE828C2006}" srcOrd="0" destOrd="0" presId="urn:microsoft.com/office/officeart/2005/8/layout/hList1"/>
    <dgm:cxn modelId="{5B94C0BE-7DB5-4AC3-8BAE-A4A8904C9910}" type="presParOf" srcId="{F2A8F97D-4908-47C4-B61F-1C3F5FBF6372}" destId="{8594CE1C-D449-4527-896C-F9259E566E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FB225-E1F0-4FBD-998E-61E1CB419499}">
      <dsp:nvSpPr>
        <dsp:cNvPr id="0" name=""/>
        <dsp:cNvSpPr/>
      </dsp:nvSpPr>
      <dsp:spPr>
        <a:xfrm>
          <a:off x="2744"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利用状況レポート</a:t>
          </a:r>
        </a:p>
      </dsp:txBody>
      <dsp:txXfrm>
        <a:off x="2744" y="6915"/>
        <a:ext cx="2675585" cy="460800"/>
      </dsp:txXfrm>
    </dsp:sp>
    <dsp:sp modelId="{837EC7BA-77F7-4AE3-A364-077C11997747}">
      <dsp:nvSpPr>
        <dsp:cNvPr id="0" name=""/>
        <dsp:cNvSpPr/>
      </dsp:nvSpPr>
      <dsp:spPr>
        <a:xfrm>
          <a:off x="2744"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7/30/90/180</a:t>
          </a:r>
          <a:r>
            <a:rPr kumimoji="1" lang="ja-JP" altLang="en-US" sz="1600" kern="1200" dirty="0"/>
            <a:t>日分の利用データのサマリ</a:t>
          </a:r>
        </a:p>
        <a:p>
          <a:pPr marL="171450" lvl="1" indent="-171450" algn="l" defTabSz="711200">
            <a:lnSpc>
              <a:spcPct val="90000"/>
            </a:lnSpc>
            <a:spcBef>
              <a:spcPct val="0"/>
            </a:spcBef>
            <a:spcAft>
              <a:spcPct val="15000"/>
            </a:spcAft>
            <a:buChar char="•"/>
          </a:pPr>
          <a:r>
            <a:rPr kumimoji="1" lang="ja-JP" altLang="en-US" sz="1600" kern="1200" dirty="0"/>
            <a:t>各日のデータも取得可能であるもデータ量が多くなる</a:t>
          </a:r>
        </a:p>
        <a:p>
          <a:pPr marL="171450" lvl="1" indent="-171450" algn="l" defTabSz="711200">
            <a:lnSpc>
              <a:spcPct val="90000"/>
            </a:lnSpc>
            <a:spcBef>
              <a:spcPct val="0"/>
            </a:spcBef>
            <a:spcAft>
              <a:spcPct val="15000"/>
            </a:spcAft>
            <a:buChar char="•"/>
          </a:pPr>
          <a:r>
            <a:rPr kumimoji="1" lang="ja-JP" altLang="en-US" sz="1600" kern="1200" dirty="0"/>
            <a:t>データ量を抑えられる</a:t>
          </a:r>
        </a:p>
        <a:p>
          <a:pPr marL="171450" lvl="1" indent="-171450" algn="l" defTabSz="711200">
            <a:lnSpc>
              <a:spcPct val="90000"/>
            </a:lnSpc>
            <a:spcBef>
              <a:spcPct val="0"/>
            </a:spcBef>
            <a:spcAft>
              <a:spcPct val="15000"/>
            </a:spcAft>
            <a:buChar char="•"/>
          </a:pPr>
          <a:r>
            <a:rPr kumimoji="1" lang="ja-JP" altLang="en-US" sz="1600" kern="1200" dirty="0"/>
            <a:t>何月何日何時何分、誰が誰に、のデータがない</a:t>
          </a:r>
        </a:p>
        <a:p>
          <a:pPr marL="171450" lvl="1" indent="-171450" algn="l" defTabSz="711200">
            <a:lnSpc>
              <a:spcPct val="90000"/>
            </a:lnSpc>
            <a:spcBef>
              <a:spcPct val="0"/>
            </a:spcBef>
            <a:spcAft>
              <a:spcPct val="15000"/>
            </a:spcAft>
            <a:buChar char="•"/>
          </a:pPr>
          <a:r>
            <a:rPr kumimoji="1" lang="en-US" altLang="ja-JP" sz="1600" kern="1200" dirty="0"/>
            <a:t>Graph</a:t>
          </a:r>
          <a:r>
            <a:rPr kumimoji="1" lang="ja-JP" altLang="en-US" sz="1600" kern="1200" dirty="0"/>
            <a:t> </a:t>
          </a:r>
          <a:r>
            <a:rPr kumimoji="1" lang="en-US" altLang="ja-JP" sz="1600" kern="1200" dirty="0"/>
            <a:t>API</a:t>
          </a:r>
          <a:r>
            <a:rPr kumimoji="1" lang="ja-JP" altLang="en-US" sz="1600" kern="1200" dirty="0"/>
            <a:t>で取得可能</a:t>
          </a:r>
        </a:p>
      </dsp:txBody>
      <dsp:txXfrm>
        <a:off x="2744" y="467716"/>
        <a:ext cx="2675585" cy="3250080"/>
      </dsp:txXfrm>
    </dsp:sp>
    <dsp:sp modelId="{39CD1102-AD38-434B-8C67-640B1AB5CC08}">
      <dsp:nvSpPr>
        <dsp:cNvPr id="0" name=""/>
        <dsp:cNvSpPr/>
      </dsp:nvSpPr>
      <dsp:spPr>
        <a:xfrm>
          <a:off x="3052911"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監査レポート</a:t>
          </a:r>
        </a:p>
      </dsp:txBody>
      <dsp:txXfrm>
        <a:off x="3052911" y="6915"/>
        <a:ext cx="2675585" cy="460800"/>
      </dsp:txXfrm>
    </dsp:sp>
    <dsp:sp modelId="{57674068-9700-438B-9A9E-1FAA79867CA4}">
      <dsp:nvSpPr>
        <dsp:cNvPr id="0" name=""/>
        <dsp:cNvSpPr/>
      </dsp:nvSpPr>
      <dsp:spPr>
        <a:xfrm>
          <a:off x="3052911"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t>何月何日何時何分、誰が誰に、のデータ</a:t>
          </a:r>
        </a:p>
        <a:p>
          <a:pPr marL="171450" lvl="1" indent="-171450" algn="l" defTabSz="711200">
            <a:lnSpc>
              <a:spcPct val="90000"/>
            </a:lnSpc>
            <a:spcBef>
              <a:spcPct val="0"/>
            </a:spcBef>
            <a:spcAft>
              <a:spcPct val="15000"/>
            </a:spcAft>
            <a:buChar char="•"/>
          </a:pPr>
          <a:r>
            <a:rPr kumimoji="1" lang="ja-JP" altLang="en-US" sz="1600" kern="1200" dirty="0"/>
            <a:t>データ量が多い</a:t>
          </a:r>
        </a:p>
        <a:p>
          <a:pPr marL="171450" lvl="1" indent="-171450" algn="l" defTabSz="711200">
            <a:lnSpc>
              <a:spcPct val="90000"/>
            </a:lnSpc>
            <a:spcBef>
              <a:spcPct val="0"/>
            </a:spcBef>
            <a:spcAft>
              <a:spcPct val="15000"/>
            </a:spcAft>
            <a:buChar char="•"/>
          </a:pPr>
          <a:r>
            <a:rPr kumimoji="1" lang="ja-JP" altLang="en-US" sz="1600" kern="1200" dirty="0"/>
            <a:t>監査レポート用途であり、アクティビティレポート用途で利用できないデータがあり</a:t>
          </a:r>
        </a:p>
        <a:p>
          <a:pPr marL="171450" lvl="1" indent="-171450" algn="l" defTabSz="711200">
            <a:lnSpc>
              <a:spcPct val="90000"/>
            </a:lnSpc>
            <a:spcBef>
              <a:spcPct val="0"/>
            </a:spcBef>
            <a:spcAft>
              <a:spcPct val="15000"/>
            </a:spcAft>
            <a:buChar char="•"/>
          </a:pPr>
          <a:r>
            <a:rPr kumimoji="1" lang="en-US" altLang="ja-JP" sz="1600" kern="1200" dirty="0"/>
            <a:t>Graph</a:t>
          </a:r>
          <a:r>
            <a:rPr kumimoji="1" lang="ja-JP" altLang="en-US" sz="1600" kern="1200" dirty="0"/>
            <a:t> </a:t>
          </a:r>
          <a:r>
            <a:rPr kumimoji="1" lang="en-US" altLang="ja-JP" sz="1600" kern="1200" dirty="0"/>
            <a:t>API</a:t>
          </a:r>
          <a:r>
            <a:rPr kumimoji="1" lang="ja-JP" altLang="en-US" sz="1600" kern="1200" dirty="0"/>
            <a:t>で取得可能</a:t>
          </a:r>
        </a:p>
      </dsp:txBody>
      <dsp:txXfrm>
        <a:off x="3052911" y="467716"/>
        <a:ext cx="2675585" cy="3250080"/>
      </dsp:txXfrm>
    </dsp:sp>
    <dsp:sp modelId="{F1897C75-4F9D-4604-A615-24AE828C2006}">
      <dsp:nvSpPr>
        <dsp:cNvPr id="0" name=""/>
        <dsp:cNvSpPr/>
      </dsp:nvSpPr>
      <dsp:spPr>
        <a:xfrm>
          <a:off x="6103079" y="6915"/>
          <a:ext cx="267558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en-US" altLang="ja-JP" sz="1600" b="1" kern="1200" dirty="0"/>
            <a:t>PowerShell</a:t>
          </a:r>
          <a:r>
            <a:rPr kumimoji="1" lang="ja-JP" altLang="en-US" sz="1600" b="1" kern="1200" dirty="0"/>
            <a:t>データ</a:t>
          </a:r>
        </a:p>
      </dsp:txBody>
      <dsp:txXfrm>
        <a:off x="6103079" y="6915"/>
        <a:ext cx="2675585" cy="460800"/>
      </dsp:txXfrm>
    </dsp:sp>
    <dsp:sp modelId="{8594CE1C-D449-4527-896C-F9259E566E7A}">
      <dsp:nvSpPr>
        <dsp:cNvPr id="0" name=""/>
        <dsp:cNvSpPr/>
      </dsp:nvSpPr>
      <dsp:spPr>
        <a:xfrm>
          <a:off x="6103079" y="467716"/>
          <a:ext cx="2675585" cy="32500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利用状況データ、監査データ、</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Graph</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 </a:t>
          </a: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API</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で取得できない、特殊な詳細データを取得可能</a:t>
          </a:r>
        </a:p>
        <a:p>
          <a:pPr marL="171450" lvl="1" indent="-171450" algn="l" defTabSz="711200">
            <a:lnSpc>
              <a:spcPct val="90000"/>
            </a:lnSpc>
            <a:spcBef>
              <a:spcPct val="0"/>
            </a:spcBef>
            <a:spcAft>
              <a:spcPct val="15000"/>
            </a:spcAft>
            <a:buChar char="•"/>
          </a:pPr>
          <a:r>
            <a:rPr kumimoji="1" lang="en-US" altLang="ja-JP"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PowerShell</a:t>
          </a:r>
          <a:r>
            <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rPr>
            <a:t>実行用とデータ保存先が必要</a:t>
          </a:r>
        </a:p>
        <a:p>
          <a:pPr marL="171450" lvl="1" indent="-171450" algn="l" defTabSz="711200">
            <a:lnSpc>
              <a:spcPct val="90000"/>
            </a:lnSpc>
            <a:spcBef>
              <a:spcPct val="0"/>
            </a:spcBef>
            <a:spcAft>
              <a:spcPct val="15000"/>
            </a:spcAft>
            <a:buChar char="•"/>
          </a:pPr>
          <a:endParaRPr kumimoji="1" lang="ja-JP" altLang="en-US" sz="1600" kern="1200" dirty="0">
            <a:solidFill>
              <a:prstClr val="black">
                <a:hueOff val="0"/>
                <a:satOff val="0"/>
                <a:lumOff val="0"/>
                <a:alphaOff val="0"/>
              </a:prstClr>
            </a:solidFill>
            <a:latin typeface="游ゴシック" panose="020F0502020204030204"/>
            <a:ea typeface="游ゴシック" panose="020B0400000000000000" pitchFamily="50" charset="-128"/>
            <a:cs typeface="+mn-cs"/>
          </a:endParaRPr>
        </a:p>
      </dsp:txBody>
      <dsp:txXfrm>
        <a:off x="6103079" y="467716"/>
        <a:ext cx="2675585" cy="32500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04AAB-A5A0-4690-9A37-B31DE8038C36}" type="datetimeFigureOut">
              <a:rPr kumimoji="1" lang="ja-JP" altLang="en-US" smtClean="0"/>
              <a:t>2019/2/17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12BDA-2ACA-4F4C-81FB-63380D89B30C}" type="slidenum">
              <a:rPr kumimoji="1" lang="ja-JP" altLang="en-US" smtClean="0"/>
              <a:t>‹#›</a:t>
            </a:fld>
            <a:endParaRPr kumimoji="1" lang="ja-JP" altLang="en-US"/>
          </a:p>
        </p:txBody>
      </p:sp>
    </p:spTree>
    <p:extLst>
      <p:ext uri="{BB962C8B-B14F-4D97-AF65-F5344CB8AC3E}">
        <p14:creationId xmlns:p14="http://schemas.microsoft.com/office/powerpoint/2010/main" val="8458089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5" name="Footer Placeholder 4"/>
          <p:cNvSpPr>
            <a:spLocks noGrp="1"/>
          </p:cNvSpPr>
          <p:nvPr>
            <p:ph type="ftr" sz="quarter" idx="11"/>
          </p:nvPr>
        </p:nvSpPr>
        <p:spPr>
          <a:xfrm>
            <a:off x="11430" y="8663490"/>
            <a:ext cx="5920740" cy="355964"/>
          </a:xfrm>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a:ea typeface="游ゴシック"/>
                <a:cs typeface="Segoe UI"/>
              </a:rPr>
              <a:t>© Microsoft Corporation.</a:t>
            </a:r>
            <a:r>
              <a:rPr kumimoji="0" lang="ja-JP" altLang="en-US" sz="400" b="0" i="0" u="none" strike="noStrike" kern="1200" cap="none" spc="0" normalizeH="0" baseline="0" noProof="0">
                <a:ln>
                  <a:noFill/>
                </a:ln>
                <a:solidFill>
                  <a:prstClr val="black"/>
                </a:solidFill>
                <a:effectLst/>
                <a:uLnTx/>
                <a:uFillTx/>
                <a:latin typeface="Segoe UI"/>
                <a:ea typeface="游ゴシック"/>
                <a:cs typeface="Segoe UI"/>
              </a:rPr>
              <a:t> </a:t>
            </a:r>
            <a:r>
              <a:rPr kumimoji="0" lang="en-US" sz="400" b="0" i="0" u="none" strike="noStrike" kern="1200" cap="none" spc="0" normalizeH="0" baseline="0" noProof="0">
                <a:ln>
                  <a:noFill/>
                </a:ln>
                <a:solidFill>
                  <a:prstClr val="black"/>
                </a:solidFill>
                <a:effectLst/>
                <a:uLnTx/>
                <a:uFillTx/>
                <a:latin typeface="Segoe UI"/>
                <a:ea typeface="游ゴシック"/>
                <a:cs typeface="Segoe UI"/>
              </a:rPr>
              <a:t>All rights reserved.明示、黙示、または法令に基づく規定にかかわらず、これらの情報についてマイクロソフトはいかなる責任も負わないものとします。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2/17/2019 2:55 PM</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Tree>
    <p:extLst>
      <p:ext uri="{BB962C8B-B14F-4D97-AF65-F5344CB8AC3E}">
        <p14:creationId xmlns:p14="http://schemas.microsoft.com/office/powerpoint/2010/main" val="3818195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3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45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60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7339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319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17640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96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939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015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31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644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276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926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203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454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102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657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431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73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22116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7770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838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17388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19009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35011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1318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4000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67166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59164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80401D-AB2A-483E-B05C-1E10018E8E73}"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484744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6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40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502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589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572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514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49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797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494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865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ED1A-200B-4616-8697-2420E2692090}" type="slidenum">
              <a:rPr kumimoji="1" lang="en-US" sz="1200" b="0" i="0" u="none" strike="noStrike" kern="1200" cap="none" spc="0" normalizeH="0" baseline="0" noProof="0" smtClean="0">
                <a:ln>
                  <a:noFill/>
                </a:ln>
                <a:solidFill>
                  <a:prstClr val="black"/>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en-US" sz="12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4058880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21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47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21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4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A7E66E-6275-4B13-85C6-23CD82CD78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429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FA537-4E26-4948-B5DA-04EDE3FEBC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A8D02BA-1E7B-40D9-88F1-F6BB1A8DE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84B16C-1ADE-4351-8129-9E8298426DA9}"/>
              </a:ext>
            </a:extLst>
          </p:cNvPr>
          <p:cNvSpPr>
            <a:spLocks noGrp="1"/>
          </p:cNvSpPr>
          <p:nvPr>
            <p:ph type="dt" sz="half" idx="10"/>
          </p:nvPr>
        </p:nvSpPr>
        <p:spPr/>
        <p:txBody>
          <a:bodyPr/>
          <a:lstStyle/>
          <a:p>
            <a:fld id="{46970156-16E4-40DF-8D74-C1AD49F36A9E}" type="datetime1">
              <a:rPr kumimoji="1" lang="ja-JP" altLang="en-US" smtClean="0"/>
              <a:t>2019/2/17</a:t>
            </a:fld>
            <a:endParaRPr kumimoji="1" lang="ja-JP" altLang="en-US"/>
          </a:p>
        </p:txBody>
      </p:sp>
      <p:sp>
        <p:nvSpPr>
          <p:cNvPr id="5" name="フッター プレースホルダー 4">
            <a:extLst>
              <a:ext uri="{FF2B5EF4-FFF2-40B4-BE49-F238E27FC236}">
                <a16:creationId xmlns:a16="http://schemas.microsoft.com/office/drawing/2014/main" id="{7C954B03-A2C8-4410-BBC4-A35FF3A27F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66A937-65E2-4A2B-BFCA-0B2593DE1A6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53023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E0113-4B70-425B-9372-1CA8CC585D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11C186B-B9C1-4837-B834-F5E26F7FBDB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229C04-E1CF-4F6F-98E7-71B79BEFAD24}"/>
              </a:ext>
            </a:extLst>
          </p:cNvPr>
          <p:cNvSpPr>
            <a:spLocks noGrp="1"/>
          </p:cNvSpPr>
          <p:nvPr>
            <p:ph type="dt" sz="half" idx="10"/>
          </p:nvPr>
        </p:nvSpPr>
        <p:spPr/>
        <p:txBody>
          <a:bodyPr/>
          <a:lstStyle/>
          <a:p>
            <a:fld id="{EE67114A-2CD6-478C-9BC5-692FF13EE3DA}" type="datetime1">
              <a:rPr kumimoji="1" lang="ja-JP" altLang="en-US" smtClean="0"/>
              <a:t>2019/2/17</a:t>
            </a:fld>
            <a:endParaRPr kumimoji="1" lang="ja-JP" altLang="en-US"/>
          </a:p>
        </p:txBody>
      </p:sp>
      <p:sp>
        <p:nvSpPr>
          <p:cNvPr id="5" name="フッター プレースホルダー 4">
            <a:extLst>
              <a:ext uri="{FF2B5EF4-FFF2-40B4-BE49-F238E27FC236}">
                <a16:creationId xmlns:a16="http://schemas.microsoft.com/office/drawing/2014/main" id="{2C3AC4C2-91AE-43A4-9FE3-3A3B73160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01D8F-23F0-4A84-BA4C-8DDBE02B9AAD}"/>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58764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04BE22-95BA-4C22-B589-D9196173B5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31B0DB-5FE7-4026-80CB-568497FE76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89629-B271-43FE-AEDE-FEF2C23D16B9}"/>
              </a:ext>
            </a:extLst>
          </p:cNvPr>
          <p:cNvSpPr>
            <a:spLocks noGrp="1"/>
          </p:cNvSpPr>
          <p:nvPr>
            <p:ph type="dt" sz="half" idx="10"/>
          </p:nvPr>
        </p:nvSpPr>
        <p:spPr/>
        <p:txBody>
          <a:bodyPr/>
          <a:lstStyle/>
          <a:p>
            <a:fld id="{3C768DE2-BDC1-4169-A6ED-840B69A892AA}" type="datetime1">
              <a:rPr kumimoji="1" lang="ja-JP" altLang="en-US" smtClean="0"/>
              <a:t>2019/2/17</a:t>
            </a:fld>
            <a:endParaRPr kumimoji="1" lang="ja-JP" altLang="en-US"/>
          </a:p>
        </p:txBody>
      </p:sp>
      <p:sp>
        <p:nvSpPr>
          <p:cNvPr id="5" name="フッター プレースホルダー 4">
            <a:extLst>
              <a:ext uri="{FF2B5EF4-FFF2-40B4-BE49-F238E27FC236}">
                <a16:creationId xmlns:a16="http://schemas.microsoft.com/office/drawing/2014/main" id="{4E72A9ED-DB3C-409F-95D5-76C8D53A47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E1982-C797-48F8-9773-849A38E87D79}"/>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724070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val="0"/>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33645986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3557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1" i="0" u="none" kern="1200" spc="-147" baseline="0" dirty="0">
                <a:solidFill>
                  <a:srgbClr val="3B3738"/>
                </a:solidFill>
                <a:latin typeface="+mn-lt"/>
                <a:ea typeface="+mn-ea"/>
                <a:cs typeface="+mn-cs"/>
              </a:defRPr>
            </a:lvl1pPr>
          </a:lstStyle>
          <a:p>
            <a:r>
              <a:rPr lang="en-US"/>
              <a:t>Click to edit Master title style</a:t>
            </a:r>
          </a:p>
        </p:txBody>
      </p:sp>
      <p:sp>
        <p:nvSpPr>
          <p:cNvPr id="8" name="Text Placeholder 7"/>
          <p:cNvSpPr>
            <a:spLocks noGrp="1"/>
          </p:cNvSpPr>
          <p:nvPr>
            <p:ph type="body" sz="quarter" idx="10"/>
          </p:nvPr>
        </p:nvSpPr>
        <p:spPr>
          <a:xfrm>
            <a:off x="269241" y="1152803"/>
            <a:ext cx="11655078" cy="677814"/>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6101164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FC961C-8080-4363-BA38-779CF2CDC5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DF3480-AE00-43A7-BFFC-40A9CFB9ABB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6983BD-6DCE-40F2-9346-CB0F00371045}"/>
              </a:ext>
            </a:extLst>
          </p:cNvPr>
          <p:cNvSpPr>
            <a:spLocks noGrp="1"/>
          </p:cNvSpPr>
          <p:nvPr>
            <p:ph type="dt" sz="half" idx="10"/>
          </p:nvPr>
        </p:nvSpPr>
        <p:spPr/>
        <p:txBody>
          <a:bodyPr/>
          <a:lstStyle/>
          <a:p>
            <a:fld id="{66DC30CC-E6CF-4209-95D5-1CDDDFDE12F6}" type="datetime1">
              <a:rPr kumimoji="1" lang="ja-JP" altLang="en-US" smtClean="0"/>
              <a:t>2019/2/17</a:t>
            </a:fld>
            <a:endParaRPr kumimoji="1" lang="ja-JP" altLang="en-US"/>
          </a:p>
        </p:txBody>
      </p:sp>
      <p:sp>
        <p:nvSpPr>
          <p:cNvPr id="5" name="フッター プレースホルダー 4">
            <a:extLst>
              <a:ext uri="{FF2B5EF4-FFF2-40B4-BE49-F238E27FC236}">
                <a16:creationId xmlns:a16="http://schemas.microsoft.com/office/drawing/2014/main" id="{317A80BF-1BEA-4B85-8261-B5F572BAFF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FE6127-F981-44BC-A169-C406B24F5681}"/>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61460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63B1D-F023-4E1B-9A56-8AA3C6E0D4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8485C8-5ADE-499B-B667-6528CD99A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21FD68-80B6-4428-BF3A-C1027C77F6F3}"/>
              </a:ext>
            </a:extLst>
          </p:cNvPr>
          <p:cNvSpPr>
            <a:spLocks noGrp="1"/>
          </p:cNvSpPr>
          <p:nvPr>
            <p:ph type="dt" sz="half" idx="10"/>
          </p:nvPr>
        </p:nvSpPr>
        <p:spPr/>
        <p:txBody>
          <a:bodyPr/>
          <a:lstStyle/>
          <a:p>
            <a:fld id="{DF3EA7E8-4ECF-404B-87DD-4E4A5C26508F}" type="datetime1">
              <a:rPr kumimoji="1" lang="ja-JP" altLang="en-US" smtClean="0"/>
              <a:t>2019/2/17</a:t>
            </a:fld>
            <a:endParaRPr kumimoji="1" lang="ja-JP" altLang="en-US"/>
          </a:p>
        </p:txBody>
      </p:sp>
      <p:sp>
        <p:nvSpPr>
          <p:cNvPr id="5" name="フッター プレースホルダー 4">
            <a:extLst>
              <a:ext uri="{FF2B5EF4-FFF2-40B4-BE49-F238E27FC236}">
                <a16:creationId xmlns:a16="http://schemas.microsoft.com/office/drawing/2014/main" id="{1E64B441-A723-45C9-9016-87236927E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3DD86-24F5-4D77-8962-4688A045C45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58925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B2B3B-DDE1-498A-B511-CFE44B76A6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9C2372-4D41-4287-A339-4AFA9077F6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C7E9245-C81C-42D3-9E5B-27E782EFB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F7DBAC-3BEE-40E5-861E-32F2147DFEEE}"/>
              </a:ext>
            </a:extLst>
          </p:cNvPr>
          <p:cNvSpPr>
            <a:spLocks noGrp="1"/>
          </p:cNvSpPr>
          <p:nvPr>
            <p:ph type="dt" sz="half" idx="10"/>
          </p:nvPr>
        </p:nvSpPr>
        <p:spPr/>
        <p:txBody>
          <a:bodyPr/>
          <a:lstStyle/>
          <a:p>
            <a:fld id="{1D92E2CF-1148-42B0-8721-099494CE4F80}" type="datetime1">
              <a:rPr kumimoji="1" lang="ja-JP" altLang="en-US" smtClean="0"/>
              <a:t>2019/2/17</a:t>
            </a:fld>
            <a:endParaRPr kumimoji="1" lang="ja-JP" altLang="en-US"/>
          </a:p>
        </p:txBody>
      </p:sp>
      <p:sp>
        <p:nvSpPr>
          <p:cNvPr id="6" name="フッター プレースホルダー 5">
            <a:extLst>
              <a:ext uri="{FF2B5EF4-FFF2-40B4-BE49-F238E27FC236}">
                <a16:creationId xmlns:a16="http://schemas.microsoft.com/office/drawing/2014/main" id="{6ECB3D3E-9B77-40DC-A724-4A3DDE9519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96F973-9FDE-4A33-8A39-48A73BA4958E}"/>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117402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27DC5-B620-4D0C-A767-239756AB0D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CD370-E72A-4563-BB7B-D3EDA85ED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832FDF-9D31-48CF-A1BA-C18CEDED64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DA8B16-2957-4291-A35A-74951C25E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55F17A-DA27-4854-AC3B-748BF7E80D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AD5716-B447-455C-BC91-5767B0C5EAA5}"/>
              </a:ext>
            </a:extLst>
          </p:cNvPr>
          <p:cNvSpPr>
            <a:spLocks noGrp="1"/>
          </p:cNvSpPr>
          <p:nvPr>
            <p:ph type="dt" sz="half" idx="10"/>
          </p:nvPr>
        </p:nvSpPr>
        <p:spPr/>
        <p:txBody>
          <a:bodyPr/>
          <a:lstStyle/>
          <a:p>
            <a:fld id="{E74ED730-18F3-4BB9-A0C5-EC9E0F55BA44}" type="datetime1">
              <a:rPr kumimoji="1" lang="ja-JP" altLang="en-US" smtClean="0"/>
              <a:t>2019/2/17</a:t>
            </a:fld>
            <a:endParaRPr kumimoji="1" lang="ja-JP" altLang="en-US"/>
          </a:p>
        </p:txBody>
      </p:sp>
      <p:sp>
        <p:nvSpPr>
          <p:cNvPr id="8" name="フッター プレースホルダー 7">
            <a:extLst>
              <a:ext uri="{FF2B5EF4-FFF2-40B4-BE49-F238E27FC236}">
                <a16:creationId xmlns:a16="http://schemas.microsoft.com/office/drawing/2014/main" id="{8E6BC59A-23DD-4FBC-A41B-E8FE869F56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5E251F-13FA-411D-9369-2E252E1E2246}"/>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05320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5AE0A-263A-44B6-ABB6-7E4A108159E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716C97-CCD4-44FD-AFE9-AE7ECFE6D4F2}"/>
              </a:ext>
            </a:extLst>
          </p:cNvPr>
          <p:cNvSpPr>
            <a:spLocks noGrp="1"/>
          </p:cNvSpPr>
          <p:nvPr>
            <p:ph type="dt" sz="half" idx="10"/>
          </p:nvPr>
        </p:nvSpPr>
        <p:spPr/>
        <p:txBody>
          <a:bodyPr/>
          <a:lstStyle/>
          <a:p>
            <a:fld id="{85A2E23A-989E-4F3F-8E9F-561D66909F9F}" type="datetime1">
              <a:rPr kumimoji="1" lang="ja-JP" altLang="en-US" smtClean="0"/>
              <a:t>2019/2/17</a:t>
            </a:fld>
            <a:endParaRPr kumimoji="1" lang="ja-JP" altLang="en-US"/>
          </a:p>
        </p:txBody>
      </p:sp>
      <p:sp>
        <p:nvSpPr>
          <p:cNvPr id="4" name="フッター プレースホルダー 3">
            <a:extLst>
              <a:ext uri="{FF2B5EF4-FFF2-40B4-BE49-F238E27FC236}">
                <a16:creationId xmlns:a16="http://schemas.microsoft.com/office/drawing/2014/main" id="{C3EA9F3B-A8B1-4C53-9A94-B54C1CB3285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DAD3BD-6EE6-40BD-9ABB-799BC72CCFD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02234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93A5D0-E23E-4204-9FB8-04F2F15C10CC}"/>
              </a:ext>
            </a:extLst>
          </p:cNvPr>
          <p:cNvSpPr>
            <a:spLocks noGrp="1"/>
          </p:cNvSpPr>
          <p:nvPr>
            <p:ph type="dt" sz="half" idx="10"/>
          </p:nvPr>
        </p:nvSpPr>
        <p:spPr/>
        <p:txBody>
          <a:bodyPr/>
          <a:lstStyle/>
          <a:p>
            <a:fld id="{ECF02CE6-CE35-40DC-B11A-F97731DBA54C}" type="datetime1">
              <a:rPr kumimoji="1" lang="ja-JP" altLang="en-US" smtClean="0"/>
              <a:t>2019/2/17</a:t>
            </a:fld>
            <a:endParaRPr kumimoji="1" lang="ja-JP" altLang="en-US"/>
          </a:p>
        </p:txBody>
      </p:sp>
      <p:sp>
        <p:nvSpPr>
          <p:cNvPr id="3" name="フッター プレースホルダー 2">
            <a:extLst>
              <a:ext uri="{FF2B5EF4-FFF2-40B4-BE49-F238E27FC236}">
                <a16:creationId xmlns:a16="http://schemas.microsoft.com/office/drawing/2014/main" id="{4F495F3F-EFC7-4D38-B958-720814F481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8254B7-39DC-48C7-99B1-0417F108F4F5}"/>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39336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E96F8-39D5-4DA6-B92B-29C6D59097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DFA51-4D97-430C-A68C-18FC65367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4773659-43DB-45E7-9BF2-6C3FD9221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D175DE-E817-40FC-B934-27C74ECA5B8B}"/>
              </a:ext>
            </a:extLst>
          </p:cNvPr>
          <p:cNvSpPr>
            <a:spLocks noGrp="1"/>
          </p:cNvSpPr>
          <p:nvPr>
            <p:ph type="dt" sz="half" idx="10"/>
          </p:nvPr>
        </p:nvSpPr>
        <p:spPr/>
        <p:txBody>
          <a:bodyPr/>
          <a:lstStyle/>
          <a:p>
            <a:fld id="{EA7E6E35-9A42-446C-B1AB-AEADCF284E20}" type="datetime1">
              <a:rPr kumimoji="1" lang="ja-JP" altLang="en-US" smtClean="0"/>
              <a:t>2019/2/17</a:t>
            </a:fld>
            <a:endParaRPr kumimoji="1" lang="ja-JP" altLang="en-US"/>
          </a:p>
        </p:txBody>
      </p:sp>
      <p:sp>
        <p:nvSpPr>
          <p:cNvPr id="6" name="フッター プレースホルダー 5">
            <a:extLst>
              <a:ext uri="{FF2B5EF4-FFF2-40B4-BE49-F238E27FC236}">
                <a16:creationId xmlns:a16="http://schemas.microsoft.com/office/drawing/2014/main" id="{28441B97-1662-4568-9239-C48120A317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904EB7-4444-4AC7-9F84-5952B314341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065325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2C436-4D5E-42CB-B8CC-DB91421E1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591881-E2CC-4D0E-9DB1-EF5B64144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0398B9-D2B4-4D1A-BF19-A0890F94A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948112-C487-4068-908F-CBBB4C754716}"/>
              </a:ext>
            </a:extLst>
          </p:cNvPr>
          <p:cNvSpPr>
            <a:spLocks noGrp="1"/>
          </p:cNvSpPr>
          <p:nvPr>
            <p:ph type="dt" sz="half" idx="10"/>
          </p:nvPr>
        </p:nvSpPr>
        <p:spPr/>
        <p:txBody>
          <a:bodyPr/>
          <a:lstStyle/>
          <a:p>
            <a:fld id="{307A68EF-BF0B-4F3C-ADFF-54E213AF0C28}" type="datetime1">
              <a:rPr kumimoji="1" lang="ja-JP" altLang="en-US" smtClean="0"/>
              <a:t>2019/2/17</a:t>
            </a:fld>
            <a:endParaRPr kumimoji="1" lang="ja-JP" altLang="en-US"/>
          </a:p>
        </p:txBody>
      </p:sp>
      <p:sp>
        <p:nvSpPr>
          <p:cNvPr id="6" name="フッター プレースホルダー 5">
            <a:extLst>
              <a:ext uri="{FF2B5EF4-FFF2-40B4-BE49-F238E27FC236}">
                <a16:creationId xmlns:a16="http://schemas.microsoft.com/office/drawing/2014/main" id="{C62F206B-9ACC-4336-9B7B-B5866088C7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54F36C-7779-412A-8441-6E8BA884C5C2}"/>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15283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CE0C39-D93E-42F3-AF95-E7014A71B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EBE9E-C393-45E2-B8E1-2E89798E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C411DA-3170-46AF-89C7-D37F9BAEE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6ADB-59A0-446C-852B-DE1EB0F3C32B}" type="datetime1">
              <a:rPr kumimoji="1" lang="ja-JP" altLang="en-US" smtClean="0"/>
              <a:t>2019/2/17</a:t>
            </a:fld>
            <a:endParaRPr kumimoji="1" lang="ja-JP" altLang="en-US"/>
          </a:p>
        </p:txBody>
      </p:sp>
      <p:sp>
        <p:nvSpPr>
          <p:cNvPr id="5" name="フッター プレースホルダー 4">
            <a:extLst>
              <a:ext uri="{FF2B5EF4-FFF2-40B4-BE49-F238E27FC236}">
                <a16:creationId xmlns:a16="http://schemas.microsoft.com/office/drawing/2014/main" id="{CDF1AA72-B563-4437-8112-32FFDA665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1FF4CC-251D-447A-B160-6E3600D8E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307583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commons.wikimedia.org/wiki/File:File_alt_font_awesome.svg"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9.png"/><Relationship Id="rId7" Type="http://schemas.openxmlformats.org/officeDocument/2006/relationships/image" Target="../media/image65.sv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s://commons.wikimedia.org/wiki/File:File_alt_font_awesome.svg" TargetMode="External"/><Relationship Id="rId13" Type="http://schemas.openxmlformats.org/officeDocument/2006/relationships/hyperlink" Target="http://commons.wikimedia.org/wiki/File:Reload_icon_-_Green.svg" TargetMode="External"/><Relationship Id="rId3" Type="http://schemas.openxmlformats.org/officeDocument/2006/relationships/image" Target="../media/image15.png"/><Relationship Id="rId7" Type="http://schemas.openxmlformats.org/officeDocument/2006/relationships/image" Target="../media/image74.png"/><Relationship Id="rId12" Type="http://schemas.openxmlformats.org/officeDocument/2006/relationships/image" Target="../media/image77.png"/><Relationship Id="rId2" Type="http://schemas.openxmlformats.org/officeDocument/2006/relationships/notesSlide" Target="../notesSlides/notesSlide28.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9.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16.png"/><Relationship Id="rId1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hyperlink" Target="https://support.office.com/en-us/article/customize-the-reports-in-microsoft-365-usage-analytics-9b76065f-29b9-4b89-8059-c5f9db9ddbf6"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support.office.com/en-us/article/customize-the-reports-in-microsoft-365-usage-analytics-9b76065f-29b9-4b89-8059-c5f9db9ddbf6"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14940" y="2603474"/>
            <a:ext cx="11346425" cy="1792850"/>
          </a:xfrm>
        </p:spPr>
        <p:txBody>
          <a:bodyPr>
            <a:normAutofit fontScale="90000"/>
          </a:bodyPr>
          <a:lstStyle/>
          <a:p>
            <a:pPr defTabSz="914314">
              <a:spcBef>
                <a:spcPts val="0"/>
              </a:spcBef>
            </a:pPr>
            <a:r>
              <a:rPr lang="en-US" altLang="ja-JP" dirty="0">
                <a:solidFill>
                  <a:srgbClr val="FFFFFF"/>
                </a:solidFill>
                <a:latin typeface="Segoe UI" panose="020B0502040204020203" pitchFamily="34" charset="0"/>
                <a:cs typeface="Segoe UI" panose="020B0502040204020203" pitchFamily="34" charset="0"/>
              </a:rPr>
              <a:t>Office365 and Teams Usage Advanced Power BI Graph Template</a:t>
            </a:r>
            <a:r>
              <a:rPr lang="ja-JP" altLang="en-US" dirty="0">
                <a:solidFill>
                  <a:srgbClr val="FFFFFF"/>
                </a:solidFill>
                <a:latin typeface="Segoe UI" panose="020B0502040204020203" pitchFamily="34" charset="0"/>
                <a:cs typeface="Segoe UI" panose="020B0502040204020203" pitchFamily="34" charset="0"/>
              </a:rPr>
              <a:t>サンプル</a:t>
            </a:r>
            <a:br>
              <a:rPr lang="en-US" altLang="ja-JP" dirty="0">
                <a:solidFill>
                  <a:srgbClr val="FFFFFF"/>
                </a:solidFill>
                <a:latin typeface="Segoe UI" panose="020B0502040204020203" pitchFamily="34" charset="0"/>
                <a:cs typeface="Segoe UI" panose="020B0502040204020203" pitchFamily="34" charset="0"/>
              </a:rPr>
            </a:br>
            <a:r>
              <a:rPr lang="ja-JP" altLang="en-US" dirty="0">
                <a:solidFill>
                  <a:srgbClr val="FFFFFF"/>
                </a:solidFill>
                <a:latin typeface="Segoe UI" panose="020B0502040204020203" pitchFamily="34" charset="0"/>
                <a:cs typeface="Segoe UI" panose="020B0502040204020203" pitchFamily="34" charset="0"/>
              </a:rPr>
              <a:t>概要説明</a:t>
            </a:r>
            <a:endParaRPr lang="en-US" dirty="0">
              <a:solidFill>
                <a:srgbClr val="FFFFFF"/>
              </a:solidFill>
              <a:latin typeface="Segoe UI" panose="020B0502040204020203" pitchFamily="34" charset="0"/>
              <a:cs typeface="Segoe UI" panose="020B0502040204020203" pitchFamily="34" charset="0"/>
            </a:endParaRPr>
          </a:p>
        </p:txBody>
      </p:sp>
      <p:sp>
        <p:nvSpPr>
          <p:cNvPr id="9" name="Text Placeholder 7"/>
          <p:cNvSpPr>
            <a:spLocks noGrp="1"/>
          </p:cNvSpPr>
          <p:nvPr>
            <p:ph type="body" sz="quarter" idx="12"/>
          </p:nvPr>
        </p:nvSpPr>
        <p:spPr>
          <a:xfrm>
            <a:off x="462754" y="5049430"/>
            <a:ext cx="8359808" cy="1226030"/>
          </a:xfrm>
        </p:spPr>
        <p:txBody>
          <a:bodyPr/>
          <a:lstStyle/>
          <a:p>
            <a:pPr defTabSz="914314">
              <a:spcBef>
                <a:spcPts val="471"/>
              </a:spcBef>
            </a:pPr>
            <a:r>
              <a:rPr lang="en-US" altLang="ja-JP" sz="2800" b="1" dirty="0">
                <a:solidFill>
                  <a:srgbClr val="FFFFFF"/>
                </a:solidFill>
                <a:latin typeface="+mj-ea"/>
                <a:ea typeface="+mj-ea"/>
              </a:rPr>
              <a:t>2019. Feb</a:t>
            </a:r>
            <a:r>
              <a:rPr lang="ja-JP" altLang="en-US" sz="2800" b="1" dirty="0">
                <a:solidFill>
                  <a:srgbClr val="FFFFFF"/>
                </a:solidFill>
                <a:latin typeface="+mj-ea"/>
                <a:ea typeface="+mj-ea"/>
              </a:rPr>
              <a:t> </a:t>
            </a:r>
            <a:r>
              <a:rPr lang="en-US" altLang="ja-JP" sz="2800" b="1">
                <a:solidFill>
                  <a:srgbClr val="FFFFFF"/>
                </a:solidFill>
                <a:latin typeface="+mj-ea"/>
                <a:ea typeface="+mj-ea"/>
              </a:rPr>
              <a:t>1st</a:t>
            </a:r>
            <a:br>
              <a:rPr lang="en-US" altLang="ja-JP" sz="2800" b="1" dirty="0">
                <a:solidFill>
                  <a:srgbClr val="FFFFFF"/>
                </a:solidFill>
                <a:latin typeface="+mj-ea"/>
                <a:ea typeface="+mj-ea"/>
              </a:rPr>
            </a:br>
            <a:r>
              <a:rPr lang="ja-JP" altLang="en-US" sz="2800" b="1" dirty="0">
                <a:solidFill>
                  <a:srgbClr val="FFFFFF"/>
                </a:solidFill>
                <a:latin typeface="+mj-ea"/>
                <a:ea typeface="+mj-ea"/>
              </a:rPr>
              <a:t>マイクロソフト株式会社</a:t>
            </a:r>
            <a:endParaRPr lang="ja-JP" altLang="en-US" sz="1372" dirty="0"/>
          </a:p>
        </p:txBody>
      </p:sp>
    </p:spTree>
    <p:extLst>
      <p:ext uri="{BB962C8B-B14F-4D97-AF65-F5344CB8AC3E}">
        <p14:creationId xmlns:p14="http://schemas.microsoft.com/office/powerpoint/2010/main" val="17693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F9C81E9-CA1A-4746-8B5D-B18345A07BE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71476" y="1991424"/>
            <a:ext cx="3371849" cy="1919169"/>
          </a:xfrm>
          <a:prstGeom prst="rect">
            <a:avLst/>
          </a:prstGeom>
        </p:spPr>
      </p:pic>
      <p:pic>
        <p:nvPicPr>
          <p:cNvPr id="5" name="図 4">
            <a:extLst>
              <a:ext uri="{FF2B5EF4-FFF2-40B4-BE49-F238E27FC236}">
                <a16:creationId xmlns:a16="http://schemas.microsoft.com/office/drawing/2014/main" id="{E08FA6A2-A5BA-4E8A-A4F3-F972F5C8958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79637" y="4163786"/>
            <a:ext cx="3304367" cy="1795161"/>
          </a:xfrm>
          <a:prstGeom prst="rect">
            <a:avLst/>
          </a:prstGeom>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fontScale="90000"/>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 Graph</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3" y="1137149"/>
            <a:ext cx="11365065" cy="409297"/>
          </a:xfrm>
        </p:spPr>
        <p:txBody>
          <a:bodyPr>
            <a:noAutofit/>
          </a:bodyPr>
          <a:lstStyle/>
          <a:p>
            <a:r>
              <a:rPr lang="en-US" altLang="ja-JP" dirty="0">
                <a:solidFill>
                  <a:srgbClr val="7030A0"/>
                </a:solidFill>
                <a:latin typeface="Meiryo UI" panose="020B0604030504040204" pitchFamily="50" charset="-128"/>
                <a:ea typeface="Meiryo UI" panose="020B0604030504040204" pitchFamily="50" charset="-128"/>
              </a:rPr>
              <a:t>Exchange, Skype for Business, SharePoint, OneDrive, Teams, Yammer, Office </a:t>
            </a:r>
            <a:r>
              <a:rPr lang="en-US" altLang="ja-JP" dirty="0" err="1">
                <a:solidFill>
                  <a:srgbClr val="7030A0"/>
                </a:solidFill>
                <a:latin typeface="Meiryo UI" panose="020B0604030504040204" pitchFamily="50" charset="-128"/>
                <a:ea typeface="Meiryo UI" panose="020B0604030504040204" pitchFamily="50" charset="-128"/>
              </a:rPr>
              <a:t>ProPlus</a:t>
            </a:r>
            <a:br>
              <a:rPr lang="en-US" altLang="ja-JP" dirty="0">
                <a:solidFill>
                  <a:srgbClr val="7030A0"/>
                </a:solidFill>
                <a:latin typeface="Meiryo UI" panose="020B0604030504040204" pitchFamily="50" charset="-128"/>
                <a:ea typeface="Meiryo UI" panose="020B0604030504040204" pitchFamily="50" charset="-128"/>
              </a:rPr>
            </a:br>
            <a:r>
              <a:rPr lang="ja-JP" altLang="en-US" dirty="0">
                <a:solidFill>
                  <a:srgbClr val="7030A0"/>
                </a:solidFill>
                <a:latin typeface="Meiryo UI" panose="020B0604030504040204" pitchFamily="50" charset="-128"/>
                <a:ea typeface="Meiryo UI" panose="020B0604030504040204" pitchFamily="50" charset="-128"/>
              </a:rPr>
              <a:t>の状況を自動的に可視化、部署毎の利用状況を把握して利活用促進活動に利用可能</a:t>
            </a: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38F9DA4B-D92F-4940-9404-1ED9F3353962}"/>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1E86FC-77D6-ED46-AAA9-49770FEAC486}" type="slidenum">
              <a:rPr kumimoji="0" lang="en-US" sz="1200" b="0" i="0" u="none" strike="noStrike" kern="1200" cap="none" spc="0" normalizeH="0" baseline="0" noProof="0" smtClean="0">
                <a:ln>
                  <a:noFill/>
                </a:ln>
                <a:solidFill>
                  <a:srgbClr val="16233A">
                    <a:tint val="75000"/>
                  </a:srgbClr>
                </a:solidFill>
                <a:effectLst/>
                <a:uLnTx/>
                <a:uFillTx/>
                <a:latin typeface="Meiryo UI" panose="020B0604030504040204" pitchFamily="50" charset="-128"/>
                <a:ea typeface="Meiryo UI" panose="020B0604030504040204" pitchFamily="50" charset="-128"/>
                <a:cs typeface="Segoe UI Light"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16233A">
                  <a:tint val="75000"/>
                </a:srgbClr>
              </a:solidFill>
              <a:effectLst/>
              <a:uLnTx/>
              <a:uFillTx/>
              <a:latin typeface="Meiryo UI" panose="020B0604030504040204" pitchFamily="50" charset="-128"/>
              <a:ea typeface="Meiryo UI" panose="020B0604030504040204" pitchFamily="50" charset="-128"/>
              <a:cs typeface="Segoe UI Light" charset="0"/>
            </a:endParaRPr>
          </a:p>
        </p:txBody>
      </p:sp>
      <p:sp>
        <p:nvSpPr>
          <p:cNvPr id="111" name="テキスト プレースホルダー 3">
            <a:extLst>
              <a:ext uri="{FF2B5EF4-FFF2-40B4-BE49-F238E27FC236}">
                <a16:creationId xmlns:a16="http://schemas.microsoft.com/office/drawing/2014/main" id="{015172B8-D1DF-47B3-B6A5-75A1E3014D9E}"/>
              </a:ext>
            </a:extLst>
          </p:cNvPr>
          <p:cNvSpPr txBox="1">
            <a:spLocks/>
          </p:cNvSpPr>
          <p:nvPr/>
        </p:nvSpPr>
        <p:spPr>
          <a:xfrm>
            <a:off x="323592" y="1802822"/>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テナント・部門・ユーザー毎の利用度を表示</a:t>
            </a:r>
          </a:p>
        </p:txBody>
      </p:sp>
      <p:pic>
        <p:nvPicPr>
          <p:cNvPr id="143" name="図 142">
            <a:extLst>
              <a:ext uri="{FF2B5EF4-FFF2-40B4-BE49-F238E27FC236}">
                <a16:creationId xmlns:a16="http://schemas.microsoft.com/office/drawing/2014/main" id="{59AB4AE4-C6EF-41B5-BBE1-120BF04BF3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41830" y="2400373"/>
            <a:ext cx="2403591" cy="687131"/>
          </a:xfrm>
          <a:prstGeom prst="rect">
            <a:avLst/>
          </a:prstGeom>
        </p:spPr>
      </p:pic>
      <p:pic>
        <p:nvPicPr>
          <p:cNvPr id="144" name="図 143">
            <a:extLst>
              <a:ext uri="{FF2B5EF4-FFF2-40B4-BE49-F238E27FC236}">
                <a16:creationId xmlns:a16="http://schemas.microsoft.com/office/drawing/2014/main" id="{25C03166-C6F1-401A-881A-20C850F2E89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307219" y="2059885"/>
            <a:ext cx="2542226" cy="3066685"/>
          </a:xfrm>
          <a:prstGeom prst="rect">
            <a:avLst/>
          </a:prstGeom>
        </p:spPr>
      </p:pic>
      <p:pic>
        <p:nvPicPr>
          <p:cNvPr id="145" name="図 144">
            <a:extLst>
              <a:ext uri="{FF2B5EF4-FFF2-40B4-BE49-F238E27FC236}">
                <a16:creationId xmlns:a16="http://schemas.microsoft.com/office/drawing/2014/main" id="{1F4A89E1-DF4E-4BF5-A986-F65DF28A3278}"/>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9990788" y="2498647"/>
            <a:ext cx="1575475" cy="947557"/>
          </a:xfrm>
          <a:prstGeom prst="rect">
            <a:avLst/>
          </a:prstGeom>
          <a:ln>
            <a:solidFill>
              <a:schemeClr val="bg1">
                <a:lumMod val="65000"/>
              </a:schemeClr>
            </a:solidFill>
          </a:ln>
        </p:spPr>
      </p:pic>
      <p:pic>
        <p:nvPicPr>
          <p:cNvPr id="146" name="図 145">
            <a:extLst>
              <a:ext uri="{FF2B5EF4-FFF2-40B4-BE49-F238E27FC236}">
                <a16:creationId xmlns:a16="http://schemas.microsoft.com/office/drawing/2014/main" id="{1985BE9B-B92B-4975-9CBF-D8B7B89EA279}"/>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579486" y="2380568"/>
            <a:ext cx="1420211" cy="690422"/>
          </a:xfrm>
          <a:prstGeom prst="rect">
            <a:avLst/>
          </a:prstGeom>
        </p:spPr>
      </p:pic>
      <p:grpSp>
        <p:nvGrpSpPr>
          <p:cNvPr id="148" name="グループ化 147">
            <a:extLst>
              <a:ext uri="{FF2B5EF4-FFF2-40B4-BE49-F238E27FC236}">
                <a16:creationId xmlns:a16="http://schemas.microsoft.com/office/drawing/2014/main" id="{93C78F2B-3749-41AF-9A17-AD68553211C1}"/>
              </a:ext>
            </a:extLst>
          </p:cNvPr>
          <p:cNvGrpSpPr/>
          <p:nvPr/>
        </p:nvGrpSpPr>
        <p:grpSpPr>
          <a:xfrm>
            <a:off x="6508689" y="3483861"/>
            <a:ext cx="1675555" cy="756618"/>
            <a:chOff x="3698268" y="2948936"/>
            <a:chExt cx="2551531" cy="1152176"/>
          </a:xfrm>
        </p:grpSpPr>
        <p:pic>
          <p:nvPicPr>
            <p:cNvPr id="149" name="図 148">
              <a:extLst>
                <a:ext uri="{FF2B5EF4-FFF2-40B4-BE49-F238E27FC236}">
                  <a16:creationId xmlns:a16="http://schemas.microsoft.com/office/drawing/2014/main" id="{4B756692-944F-426A-99B0-0533232D37FD}"/>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4068078" y="2948936"/>
              <a:ext cx="1841152" cy="1060796"/>
            </a:xfrm>
            <a:prstGeom prst="rect">
              <a:avLst/>
            </a:prstGeom>
          </p:spPr>
        </p:pic>
        <p:pic>
          <p:nvPicPr>
            <p:cNvPr id="150" name="図 149">
              <a:extLst>
                <a:ext uri="{FF2B5EF4-FFF2-40B4-BE49-F238E27FC236}">
                  <a16:creationId xmlns:a16="http://schemas.microsoft.com/office/drawing/2014/main" id="{E1044AFF-8783-4D74-845A-17B1B8A595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8268" y="3579718"/>
              <a:ext cx="521394" cy="521394"/>
            </a:xfrm>
            <a:prstGeom prst="rect">
              <a:avLst/>
            </a:prstGeom>
            <a:ln>
              <a:solidFill>
                <a:schemeClr val="bg1"/>
              </a:solidFill>
            </a:ln>
          </p:spPr>
        </p:pic>
        <p:sp>
          <p:nvSpPr>
            <p:cNvPr id="151" name="テキスト ボックス 150">
              <a:extLst>
                <a:ext uri="{FF2B5EF4-FFF2-40B4-BE49-F238E27FC236}">
                  <a16:creationId xmlns:a16="http://schemas.microsoft.com/office/drawing/2014/main" id="{E94EB9E9-2498-438F-8E36-F3E3D29A2E23}"/>
                </a:ext>
              </a:extLst>
            </p:cNvPr>
            <p:cNvSpPr txBox="1"/>
            <p:nvPr/>
          </p:nvSpPr>
          <p:spPr>
            <a:xfrm>
              <a:off x="4236441" y="3489820"/>
              <a:ext cx="2013358" cy="5624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SharePoint Online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上に格納</a:t>
              </a:r>
            </a:p>
          </p:txBody>
        </p:sp>
      </p:grpSp>
      <p:sp>
        <p:nvSpPr>
          <p:cNvPr id="152" name="矢印: 上 151">
            <a:extLst>
              <a:ext uri="{FF2B5EF4-FFF2-40B4-BE49-F238E27FC236}">
                <a16:creationId xmlns:a16="http://schemas.microsoft.com/office/drawing/2014/main" id="{CF76E20E-BDFD-4436-BD89-E0D59057EF26}"/>
              </a:ext>
            </a:extLst>
          </p:cNvPr>
          <p:cNvSpPr/>
          <p:nvPr/>
        </p:nvSpPr>
        <p:spPr>
          <a:xfrm>
            <a:off x="7250144" y="4380052"/>
            <a:ext cx="211846" cy="291607"/>
          </a:xfrm>
          <a:prstGeom prst="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160" name="図 159">
            <a:extLst>
              <a:ext uri="{FF2B5EF4-FFF2-40B4-BE49-F238E27FC236}">
                <a16:creationId xmlns:a16="http://schemas.microsoft.com/office/drawing/2014/main" id="{855F29A7-B2DF-45FB-A3A6-58AE3A0CFBA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611895" y="2682030"/>
            <a:ext cx="268177" cy="268177"/>
          </a:xfrm>
          <a:prstGeom prst="rect">
            <a:avLst/>
          </a:prstGeom>
        </p:spPr>
      </p:pic>
      <p:pic>
        <p:nvPicPr>
          <p:cNvPr id="161" name="図 160">
            <a:extLst>
              <a:ext uri="{FF2B5EF4-FFF2-40B4-BE49-F238E27FC236}">
                <a16:creationId xmlns:a16="http://schemas.microsoft.com/office/drawing/2014/main" id="{07EE6F37-73C3-42D2-8366-E2258130142B}"/>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712030" y="2695656"/>
            <a:ext cx="268177" cy="268177"/>
          </a:xfrm>
          <a:prstGeom prst="rect">
            <a:avLst/>
          </a:prstGeom>
        </p:spPr>
      </p:pic>
      <p:sp>
        <p:nvSpPr>
          <p:cNvPr id="167" name="楕円 166">
            <a:extLst>
              <a:ext uri="{FF2B5EF4-FFF2-40B4-BE49-F238E27FC236}">
                <a16:creationId xmlns:a16="http://schemas.microsoft.com/office/drawing/2014/main" id="{38C5B71B-01FA-4A03-A6E8-11DE6062E7DB}"/>
              </a:ext>
            </a:extLst>
          </p:cNvPr>
          <p:cNvSpPr/>
          <p:nvPr/>
        </p:nvSpPr>
        <p:spPr bwMode="auto">
          <a:xfrm>
            <a:off x="5634416" y="2918786"/>
            <a:ext cx="1242566" cy="40973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7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sp>
        <p:nvSpPr>
          <p:cNvPr id="168" name="テキスト ボックス 167">
            <a:extLst>
              <a:ext uri="{FF2B5EF4-FFF2-40B4-BE49-F238E27FC236}">
                <a16:creationId xmlns:a16="http://schemas.microsoft.com/office/drawing/2014/main" id="{343D9471-0EEC-4609-8DE8-68A49DE82532}"/>
              </a:ext>
            </a:extLst>
          </p:cNvPr>
          <p:cNvSpPr txBox="1"/>
          <p:nvPr/>
        </p:nvSpPr>
        <p:spPr>
          <a:xfrm>
            <a:off x="5660757" y="3025050"/>
            <a:ext cx="143633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Power BI Template</a:t>
            </a:r>
            <a:endParaRPr kumimoji="1" lang="ja-JP" altLang="en-US" sz="800" b="1"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72" name="直線矢印コネクタ 171">
            <a:extLst>
              <a:ext uri="{FF2B5EF4-FFF2-40B4-BE49-F238E27FC236}">
                <a16:creationId xmlns:a16="http://schemas.microsoft.com/office/drawing/2014/main" id="{425D1D05-D523-4FF3-A79F-42FD01C161B0}"/>
              </a:ext>
            </a:extLst>
          </p:cNvPr>
          <p:cNvCxnSpPr>
            <a:cxnSpLocks/>
          </p:cNvCxnSpPr>
          <p:nvPr/>
        </p:nvCxnSpPr>
        <p:spPr>
          <a:xfrm flipV="1">
            <a:off x="7509568" y="3095430"/>
            <a:ext cx="0" cy="55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4FD95B23-7079-4E33-BE8F-2D587FA366B7}"/>
              </a:ext>
            </a:extLst>
          </p:cNvPr>
          <p:cNvCxnSpPr>
            <a:cxnSpLocks/>
          </p:cNvCxnSpPr>
          <p:nvPr/>
        </p:nvCxnSpPr>
        <p:spPr>
          <a:xfrm flipH="1" flipV="1">
            <a:off x="6563010" y="3449166"/>
            <a:ext cx="434829" cy="34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テキスト プレースホルダー 3">
            <a:extLst>
              <a:ext uri="{FF2B5EF4-FFF2-40B4-BE49-F238E27FC236}">
                <a16:creationId xmlns:a16="http://schemas.microsoft.com/office/drawing/2014/main" id="{752D7E73-A333-4E27-9084-9697339B1698}"/>
              </a:ext>
            </a:extLst>
          </p:cNvPr>
          <p:cNvSpPr txBox="1">
            <a:spLocks/>
          </p:cNvSpPr>
          <p:nvPr/>
        </p:nvSpPr>
        <p:spPr>
          <a:xfrm>
            <a:off x="9093722" y="5478011"/>
            <a:ext cx="2980514" cy="1249960"/>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Teams</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利活用</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UP</a:t>
            </a:r>
          </a:p>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Power BI</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で部門にグラフ共有</a:t>
            </a:r>
            <a:endPar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MyAnalytics</a:t>
            </a: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t>
            </a:r>
            <a:r>
              <a:rPr kumimoji="1" lang="en-US" altLang="ja-JP" sz="1200" b="1" i="0" u="none" strike="noStrike" kern="1200" cap="none" spc="-29" normalizeH="0" baseline="0" noProof="0" dirty="0" err="1">
                <a:ln>
                  <a:noFill/>
                </a:ln>
                <a:solidFill>
                  <a:srgbClr val="16233A"/>
                </a:solidFill>
                <a:effectLst/>
                <a:uLnTx/>
                <a:uFillTx/>
                <a:latin typeface="Meiryo UI" panose="020B0604030504040204" pitchFamily="50" charset="-128"/>
                <a:ea typeface="Meiryo UI" panose="020B0604030504040204" pitchFamily="50" charset="-128"/>
              </a:rPr>
              <a:t>WorkPlace</a:t>
            </a:r>
            <a: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Analytics</a:t>
            </a:r>
            <a:br>
              <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br>
            <a:r>
              <a:rPr kumimoji="1" lang="ja-JP" altLang="en-US"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　と併用して見える化</a:t>
            </a:r>
            <a:endParaRPr kumimoji="1" lang="en-US" altLang="ja-JP" sz="1200" b="1"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sp>
        <p:nvSpPr>
          <p:cNvPr id="38" name="テキスト プレースホルダー 3">
            <a:extLst>
              <a:ext uri="{FF2B5EF4-FFF2-40B4-BE49-F238E27FC236}">
                <a16:creationId xmlns:a16="http://schemas.microsoft.com/office/drawing/2014/main" id="{AC17C593-7630-4A7B-B0C6-4274F2C0EBC1}"/>
              </a:ext>
            </a:extLst>
          </p:cNvPr>
          <p:cNvSpPr txBox="1">
            <a:spLocks/>
          </p:cNvSpPr>
          <p:nvPr/>
        </p:nvSpPr>
        <p:spPr>
          <a:xfrm>
            <a:off x="5370108" y="1804553"/>
            <a:ext cx="2895859"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レポートファイルを自動読み込み</a:t>
            </a:r>
          </a:p>
        </p:txBody>
      </p:sp>
      <p:sp>
        <p:nvSpPr>
          <p:cNvPr id="39" name="テキスト プレースホルダー 3">
            <a:extLst>
              <a:ext uri="{FF2B5EF4-FFF2-40B4-BE49-F238E27FC236}">
                <a16:creationId xmlns:a16="http://schemas.microsoft.com/office/drawing/2014/main" id="{C135D09C-9BF0-4120-A92F-C491DA594B40}"/>
              </a:ext>
            </a:extLst>
          </p:cNvPr>
          <p:cNvSpPr txBox="1">
            <a:spLocks/>
          </p:cNvSpPr>
          <p:nvPr/>
        </p:nvSpPr>
        <p:spPr>
          <a:xfrm>
            <a:off x="706711" y="5775082"/>
            <a:ext cx="3298373" cy="547786"/>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部署毎の</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O365</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利用状況サマリページ・</a:t>
            </a:r>
            <a:b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b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ユーザーアンケートとの統合</a:t>
            </a:r>
          </a:p>
        </p:txBody>
      </p:sp>
      <p:sp>
        <p:nvSpPr>
          <p:cNvPr id="40" name="四角形: 角を丸くする 39">
            <a:extLst>
              <a:ext uri="{FF2B5EF4-FFF2-40B4-BE49-F238E27FC236}">
                <a16:creationId xmlns:a16="http://schemas.microsoft.com/office/drawing/2014/main" id="{F4D6C653-753B-48D7-B72A-29E645C585B9}"/>
              </a:ext>
            </a:extLst>
          </p:cNvPr>
          <p:cNvSpPr/>
          <p:nvPr/>
        </p:nvSpPr>
        <p:spPr>
          <a:xfrm>
            <a:off x="5571580" y="5229549"/>
            <a:ext cx="3392866" cy="1350865"/>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41" name="図 40">
            <a:extLst>
              <a:ext uri="{FF2B5EF4-FFF2-40B4-BE49-F238E27FC236}">
                <a16:creationId xmlns:a16="http://schemas.microsoft.com/office/drawing/2014/main" id="{137DA9A3-E25F-4BB9-812D-DB4FA52A27F2}"/>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108122" y="5656830"/>
            <a:ext cx="233523" cy="233523"/>
          </a:xfrm>
          <a:prstGeom prst="rect">
            <a:avLst/>
          </a:prstGeom>
        </p:spPr>
      </p:pic>
      <p:pic>
        <p:nvPicPr>
          <p:cNvPr id="42" name="図 41">
            <a:extLst>
              <a:ext uri="{FF2B5EF4-FFF2-40B4-BE49-F238E27FC236}">
                <a16:creationId xmlns:a16="http://schemas.microsoft.com/office/drawing/2014/main" id="{C881FFD2-96E4-4D87-B3D7-F448C0A8998F}"/>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101431" y="5984799"/>
            <a:ext cx="233523" cy="233523"/>
          </a:xfrm>
          <a:prstGeom prst="rect">
            <a:avLst/>
          </a:prstGeom>
        </p:spPr>
      </p:pic>
      <p:sp>
        <p:nvSpPr>
          <p:cNvPr id="43" name="コンテンツ プレースホルダー 2">
            <a:extLst>
              <a:ext uri="{FF2B5EF4-FFF2-40B4-BE49-F238E27FC236}">
                <a16:creationId xmlns:a16="http://schemas.microsoft.com/office/drawing/2014/main" id="{6F7F1F81-CD82-45F3-A4DB-DFC959F3D44F}"/>
              </a:ext>
            </a:extLst>
          </p:cNvPr>
          <p:cNvSpPr txBox="1">
            <a:spLocks/>
          </p:cNvSpPr>
          <p:nvPr/>
        </p:nvSpPr>
        <p:spPr>
          <a:xfrm>
            <a:off x="6292731" y="5469622"/>
            <a:ext cx="2742212" cy="755009"/>
          </a:xfrm>
          <a:prstGeom prst="rect">
            <a:avLst/>
          </a:prstGeom>
        </p:spPr>
        <p:txBody>
          <a:bodyPr>
            <a:normAutofit/>
          </a:bodyPr>
          <a:lstStyle>
            <a:lvl1pPr marL="228600" indent="-228600" algn="l" defTabSz="914400" rtl="0" eaLnBrk="1" latinLnBrk="0" hangingPunct="1">
              <a:lnSpc>
                <a:spcPct val="120000"/>
              </a:lnSpc>
              <a:spcBef>
                <a:spcPts val="600"/>
              </a:spcBef>
              <a:buFont typeface="Arial"/>
              <a:buChar char="•"/>
              <a:defRPr sz="2800" b="0" i="0" kern="1200">
                <a:solidFill>
                  <a:srgbClr val="29384F"/>
                </a:solidFill>
                <a:latin typeface="Segoe UI Light" charset="0"/>
                <a:ea typeface="Segoe UI Light" charset="0"/>
                <a:cs typeface="Segoe UI Light" charset="0"/>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600"/>
              </a:spcBef>
              <a:spcAft>
                <a:spcPts val="0"/>
              </a:spcAft>
              <a:buClrTx/>
              <a:buSzTx/>
              <a:buFont typeface="Wingdings" panose="05000000000000000000" pitchFamily="2" charset="2"/>
              <a:buChar char="l"/>
              <a:tabLst/>
              <a:defRPr/>
            </a:pP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各種</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O365</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データ</a:t>
            </a:r>
            <a:b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Exchange</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SharePoint</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OneDrive</a:t>
            </a:r>
            <a:b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Skype</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for</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Business</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Yammer</a:t>
            </a:r>
            <a:r>
              <a:rPr kumimoji="0" lang="ja-JP" altLang="en-US"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kumimoji="0" lang="en-US" altLang="ja-JP" sz="1000" b="0" i="0" u="none" strike="noStrike" kern="1200" cap="none" spc="0" normalizeH="0" baseline="0" noProof="0" dirty="0" err="1">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rPr>
              <a:t>ProPlus</a:t>
            </a:r>
            <a:endParaRPr kumimoji="0" lang="en-US" altLang="ja-JP" sz="1000" b="0" i="0" u="none" strike="noStrike" kern="1200" cap="none" spc="0" normalizeH="0" baseline="0" noProof="0" dirty="0">
              <a:ln>
                <a:noFill/>
              </a:ln>
              <a:solidFill>
                <a:srgbClr val="29384F"/>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44" name="図 43">
            <a:extLst>
              <a:ext uri="{FF2B5EF4-FFF2-40B4-BE49-F238E27FC236}">
                <a16:creationId xmlns:a16="http://schemas.microsoft.com/office/drawing/2014/main" id="{4A8D51C4-30BD-4004-B0FF-F9FB9399F5A9}"/>
              </a:ext>
            </a:extLst>
          </p:cNvPr>
          <p:cNvPicPr>
            <a:picLocks noChangeAspect="1"/>
          </p:cNvPicPr>
          <p:nvPr/>
        </p:nvPicPr>
        <p:blipFill>
          <a:blip r:embed="rId12"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26218" y="5642398"/>
            <a:ext cx="233523" cy="233523"/>
          </a:xfrm>
          <a:prstGeom prst="rect">
            <a:avLst/>
          </a:prstGeom>
        </p:spPr>
      </p:pic>
      <p:pic>
        <p:nvPicPr>
          <p:cNvPr id="45" name="図 44">
            <a:extLst>
              <a:ext uri="{FF2B5EF4-FFF2-40B4-BE49-F238E27FC236}">
                <a16:creationId xmlns:a16="http://schemas.microsoft.com/office/drawing/2014/main" id="{C07D6EF3-9B00-4404-9EF8-88E32B0774DA}"/>
              </a:ext>
            </a:extLst>
          </p:cNvPr>
          <p:cNvPicPr>
            <a:picLocks noChangeAspect="1"/>
          </p:cNvPicPr>
          <p:nvPr/>
        </p:nvPicPr>
        <p:blipFill>
          <a:blip r:embed="rId14" cstate="screen">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10630" y="5987830"/>
            <a:ext cx="243623" cy="243623"/>
          </a:xfrm>
          <a:prstGeom prst="rect">
            <a:avLst/>
          </a:prstGeom>
        </p:spPr>
      </p:pic>
      <p:sp>
        <p:nvSpPr>
          <p:cNvPr id="46" name="コンテンツ プレースホルダー 2">
            <a:extLst>
              <a:ext uri="{FF2B5EF4-FFF2-40B4-BE49-F238E27FC236}">
                <a16:creationId xmlns:a16="http://schemas.microsoft.com/office/drawing/2014/main" id="{653F8F14-FD40-4B1F-99D8-C97983BE740B}"/>
              </a:ext>
            </a:extLst>
          </p:cNvPr>
          <p:cNvSpPr txBox="1">
            <a:spLocks/>
          </p:cNvSpPr>
          <p:nvPr/>
        </p:nvSpPr>
        <p:spPr>
          <a:xfrm>
            <a:off x="6319303" y="6131729"/>
            <a:ext cx="2497526" cy="520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Active user lists(Directory File)</a:t>
            </a:r>
            <a:r>
              <a:rPr kumimoji="1" lang="ja-JP" altLang="en-US"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は</a:t>
            </a:r>
            <a:br>
              <a:rPr kumimoji="1" lang="en-US" altLang="ja-JP" sz="1000" b="0" i="0"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000" b="1" i="1"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rPr>
              <a:t>個別で用意</a:t>
            </a:r>
            <a:endParaRPr kumimoji="1" lang="en-US" altLang="ja-JP" sz="1000" b="1" i="1" u="none" strike="noStrike" kern="1200" cap="none" spc="0" normalizeH="0" baseline="0" noProof="0" dirty="0">
              <a:ln>
                <a:noFill/>
              </a:ln>
              <a:solidFill>
                <a:srgbClr val="16233A"/>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47" name="テキスト ボックス 46">
            <a:extLst>
              <a:ext uri="{FF2B5EF4-FFF2-40B4-BE49-F238E27FC236}">
                <a16:creationId xmlns:a16="http://schemas.microsoft.com/office/drawing/2014/main" id="{087B1517-E5CF-468E-9E4D-EB70C252F521}"/>
              </a:ext>
            </a:extLst>
          </p:cNvPr>
          <p:cNvSpPr txBox="1"/>
          <p:nvPr/>
        </p:nvSpPr>
        <p:spPr>
          <a:xfrm>
            <a:off x="6172568" y="4784951"/>
            <a:ext cx="2412913" cy="646331"/>
          </a:xfrm>
          <a:prstGeom prst="rect">
            <a:avLst/>
          </a:prstGeom>
          <a:solidFill>
            <a:srgbClr val="00B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Office365</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管理ポータルから</a:t>
            </a: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CSV </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ファイルをエクスポート </a:t>
            </a: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or</a:t>
            </a:r>
            <a:b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br>
            <a:r>
              <a:rPr kumimoji="1" lang="en-US" altLang="ja-JP"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PowerShell</a:t>
            </a:r>
            <a:r>
              <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rPr>
              <a:t>で自動エキスポート</a:t>
            </a:r>
          </a:p>
        </p:txBody>
      </p:sp>
      <p:sp>
        <p:nvSpPr>
          <p:cNvPr id="49" name="スライド番号プレースホルダー 3">
            <a:extLst>
              <a:ext uri="{FF2B5EF4-FFF2-40B4-BE49-F238E27FC236}">
                <a16:creationId xmlns:a16="http://schemas.microsoft.com/office/drawing/2014/main" id="{E7E44A73-7A88-481D-8CDE-3A9081D0FF4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50" name="Picture 4" descr="C:\Users\masumi\AppData\Local\Microsoft\Windows\Temporary Internet Files\Content.IE5\2NUCEUE4\j0433944[1].png">
            <a:extLst>
              <a:ext uri="{FF2B5EF4-FFF2-40B4-BE49-F238E27FC236}">
                <a16:creationId xmlns:a16="http://schemas.microsoft.com/office/drawing/2014/main" id="{29BABE1B-855C-4BDC-A29A-7F70D90C76DD}"/>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flipH="1">
            <a:off x="4781725" y="5486154"/>
            <a:ext cx="796954" cy="796954"/>
          </a:xfrm>
          <a:prstGeom prst="rect">
            <a:avLst/>
          </a:prstGeom>
          <a:noFill/>
        </p:spPr>
      </p:pic>
      <p:pic>
        <p:nvPicPr>
          <p:cNvPr id="48" name="Picture 4" descr="C:\Users\masumi\AppData\Local\Microsoft\Windows\Temporary Internet Files\Content.IE5\2NUCEUE4\j0433944[1].png">
            <a:extLst>
              <a:ext uri="{FF2B5EF4-FFF2-40B4-BE49-F238E27FC236}">
                <a16:creationId xmlns:a16="http://schemas.microsoft.com/office/drawing/2014/main" id="{C5491B44-E2BB-4FA8-85E3-B896A5B063ED}"/>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flipH="1">
            <a:off x="5043182" y="2600587"/>
            <a:ext cx="504491" cy="504491"/>
          </a:xfrm>
          <a:prstGeom prst="rect">
            <a:avLst/>
          </a:prstGeom>
          <a:noFill/>
        </p:spPr>
      </p:pic>
      <p:sp>
        <p:nvSpPr>
          <p:cNvPr id="51" name="テキスト ボックス 50">
            <a:extLst>
              <a:ext uri="{FF2B5EF4-FFF2-40B4-BE49-F238E27FC236}">
                <a16:creationId xmlns:a16="http://schemas.microsoft.com/office/drawing/2014/main" id="{304B50FB-F4D6-4783-93CF-C093070FF225}"/>
              </a:ext>
            </a:extLst>
          </p:cNvPr>
          <p:cNvSpPr txBox="1"/>
          <p:nvPr/>
        </p:nvSpPr>
        <p:spPr>
          <a:xfrm>
            <a:off x="9537952" y="5096741"/>
            <a:ext cx="2240192" cy="276999"/>
          </a:xfrm>
          <a:prstGeom prst="rect">
            <a:avLst/>
          </a:prstGeom>
          <a:solidFill>
            <a:srgbClr val="EC62E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FFFFFF"/>
                </a:solidFill>
                <a:latin typeface="Meiryo UI" panose="020B0604030504040204" pitchFamily="50" charset="-128"/>
                <a:ea typeface="Meiryo UI" panose="020B0604030504040204" pitchFamily="50" charset="-128"/>
              </a:rPr>
              <a:t>ID</a:t>
            </a:r>
            <a:r>
              <a:rPr lang="ja-JP" altLang="en-US" sz="1200" dirty="0">
                <a:solidFill>
                  <a:srgbClr val="FFFFFF"/>
                </a:solidFill>
                <a:latin typeface="Meiryo UI" panose="020B0604030504040204" pitchFamily="50" charset="-128"/>
                <a:ea typeface="Meiryo UI" panose="020B0604030504040204" pitchFamily="50" charset="-128"/>
              </a:rPr>
              <a:t>毎に閲覧範囲を制限可能</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52" name="正方形/長方形 17413">
            <a:extLst>
              <a:ext uri="{FF2B5EF4-FFF2-40B4-BE49-F238E27FC236}">
                <a16:creationId xmlns:a16="http://schemas.microsoft.com/office/drawing/2014/main" id="{2E03CBCD-F83B-40DF-AD12-BC5C806D46A1}"/>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11455168" y="4615982"/>
            <a:ext cx="650145" cy="585963"/>
          </a:xfrm>
          <a:prstGeom prst="rect">
            <a:avLst/>
          </a:prstGeom>
          <a:noFill/>
          <a:ln w="9525">
            <a:noFill/>
            <a:miter lim="800000"/>
            <a:headEnd/>
            <a:tailEnd/>
          </a:ln>
        </p:spPr>
      </p:pic>
    </p:spTree>
    <p:extLst>
      <p:ext uri="{BB962C8B-B14F-4D97-AF65-F5344CB8AC3E}">
        <p14:creationId xmlns:p14="http://schemas.microsoft.com/office/powerpoint/2010/main" val="4083442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621578" y="319545"/>
            <a:ext cx="1060150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および</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 Graph</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a:t>
            </a:r>
            <a:endParaRPr lang="ja-JP" altLang="en-US" sz="2800" b="0" spc="-29" dirty="0">
              <a:solidFill>
                <a:srgbClr val="002060"/>
              </a:solidFill>
              <a:latin typeface="Segoe UI" panose="020B0502040204020203" pitchFamily="34" charset="0"/>
              <a:cs typeface="Segoe UI" panose="020B0502040204020203" pitchFamily="34" charset="0"/>
            </a:endParaRP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3"/>
            <a:ext cx="11365065" cy="409297"/>
          </a:xfrm>
        </p:spPr>
        <p:txBody>
          <a:bodyPr>
            <a:noAutofit/>
          </a:bodyPr>
          <a:lstStyle/>
          <a:p>
            <a:r>
              <a:rPr lang="ja-JP" altLang="en-US" sz="2000" b="1" dirty="0">
                <a:solidFill>
                  <a:srgbClr val="002060"/>
                </a:solidFill>
                <a:latin typeface="Meiryo UI" panose="020B0604030504040204" pitchFamily="50" charset="-128"/>
                <a:ea typeface="Meiryo UI" panose="020B0604030504040204" pitchFamily="50" charset="-128"/>
              </a:rPr>
              <a:t>できること</a:t>
            </a:r>
            <a:r>
              <a:rPr lang="en-US" altLang="ja-JP" sz="2000" b="1" dirty="0">
                <a:solidFill>
                  <a:srgbClr val="002060"/>
                </a:solidFill>
                <a:latin typeface="Meiryo UI" panose="020B0604030504040204" pitchFamily="50" charset="-128"/>
                <a:ea typeface="Meiryo UI" panose="020B0604030504040204" pitchFamily="50" charset="-128"/>
              </a:rPr>
              <a:t>:</a:t>
            </a: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 </a:t>
            </a:r>
            <a:r>
              <a:rPr lang="en-US" altLang="ja-JP" sz="1600" dirty="0">
                <a:solidFill>
                  <a:srgbClr val="002060"/>
                </a:solidFill>
                <a:latin typeface="Meiryo UI" panose="020B0604030504040204" pitchFamily="50" charset="-128"/>
                <a:ea typeface="Meiryo UI" panose="020B0604030504040204" pitchFamily="50" charset="-128"/>
              </a:rPr>
              <a:t>or Microsoft Graph Report API</a:t>
            </a:r>
            <a:r>
              <a:rPr lang="ja-JP" altLang="en-US" sz="1600" dirty="0">
                <a:solidFill>
                  <a:srgbClr val="002060"/>
                </a:solidFill>
                <a:latin typeface="Meiryo UI" panose="020B0604030504040204" pitchFamily="50" charset="-128"/>
                <a:ea typeface="Meiryo UI" panose="020B0604030504040204" pitchFamily="50" charset="-128"/>
              </a:rPr>
              <a:t>から取得できるデータを</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組織情報・ユーザー情報別に累計・時系列で</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で可視化する</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を利用するため柔軟なカスタマイズが可能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自動更新＋共有が可能（共有には</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Pro</a:t>
            </a:r>
            <a:r>
              <a:rPr lang="ja-JP" altLang="en-US" sz="1600" dirty="0">
                <a:solidFill>
                  <a:srgbClr val="002060"/>
                </a:solidFill>
                <a:latin typeface="Meiryo UI" panose="020B0604030504040204" pitchFamily="50" charset="-128"/>
                <a:ea typeface="Meiryo UI" panose="020B0604030504040204" pitchFamily="50" charset="-128"/>
              </a:rPr>
              <a:t>ライセンス以上が必要）</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外部データ（交通費・営業成績・勤務時間等）との掛け合わせが可能。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機能を利用により</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ID</a:t>
            </a:r>
            <a:r>
              <a:rPr lang="ja-JP" altLang="en-US" sz="1600" dirty="0">
                <a:solidFill>
                  <a:srgbClr val="002060"/>
                </a:solidFill>
                <a:latin typeface="Meiryo UI" panose="020B0604030504040204" pitchFamily="50" charset="-128"/>
                <a:ea typeface="Meiryo UI" panose="020B0604030504040204" pitchFamily="50" charset="-128"/>
              </a:rPr>
              <a:t>毎の</a:t>
            </a:r>
            <a:r>
              <a:rPr lang="en-US" altLang="ja-JP" sz="1600" dirty="0">
                <a:solidFill>
                  <a:srgbClr val="002060"/>
                </a:solidFill>
                <a:latin typeface="Meiryo UI" panose="020B0604030504040204" pitchFamily="50" charset="-128"/>
                <a:ea typeface="Meiryo UI" panose="020B0604030504040204" pitchFamily="50" charset="-128"/>
              </a:rPr>
              <a:t>View</a:t>
            </a:r>
            <a:r>
              <a:rPr lang="ja-JP" altLang="en-US" sz="1600" dirty="0">
                <a:solidFill>
                  <a:srgbClr val="002060"/>
                </a:solidFill>
                <a:latin typeface="Meiryo UI" panose="020B0604030504040204" pitchFamily="50" charset="-128"/>
                <a:ea typeface="Meiryo UI" panose="020B0604030504040204" pitchFamily="50" charset="-128"/>
              </a:rPr>
              <a:t>を構成可能。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必要ないグラフは自由に削除して利用可能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Users</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Company</a:t>
            </a:r>
            <a:r>
              <a:rPr lang="ja-JP" altLang="en-US" sz="1600" dirty="0">
                <a:solidFill>
                  <a:srgbClr val="002060"/>
                </a:solidFill>
                <a:latin typeface="Meiryo UI" panose="020B0604030504040204" pitchFamily="50" charset="-128"/>
                <a:ea typeface="Meiryo UI" panose="020B0604030504040204" pitchFamily="50" charset="-128"/>
              </a:rPr>
              <a:t>（会社）、</a:t>
            </a:r>
            <a:r>
              <a:rPr lang="en-US" altLang="ja-JP" sz="1600" dirty="0">
                <a:solidFill>
                  <a:srgbClr val="002060"/>
                </a:solidFill>
                <a:latin typeface="Meiryo UI" panose="020B0604030504040204" pitchFamily="50" charset="-128"/>
                <a:ea typeface="Meiryo UI" panose="020B0604030504040204" pitchFamily="50" charset="-128"/>
              </a:rPr>
              <a:t>Division</a:t>
            </a:r>
            <a:r>
              <a:rPr lang="ja-JP" altLang="en-US" sz="1600" dirty="0">
                <a:solidFill>
                  <a:srgbClr val="002060"/>
                </a:solidFill>
                <a:latin typeface="Meiryo UI" panose="020B0604030504040204" pitchFamily="50" charset="-128"/>
                <a:ea typeface="Meiryo UI" panose="020B0604030504040204" pitchFamily="50" charset="-128"/>
              </a:rPr>
              <a:t>（事業部）、</a:t>
            </a:r>
            <a:r>
              <a:rPr lang="en-US" altLang="ja-JP" sz="1600" dirty="0">
                <a:solidFill>
                  <a:srgbClr val="002060"/>
                </a:solidFill>
                <a:latin typeface="Meiryo UI" panose="020B0604030504040204" pitchFamily="50" charset="-128"/>
                <a:ea typeface="Meiryo UI" panose="020B0604030504040204" pitchFamily="50" charset="-128"/>
              </a:rPr>
              <a:t>Department</a:t>
            </a:r>
            <a:r>
              <a:rPr lang="ja-JP" altLang="en-US" sz="1600" dirty="0">
                <a:solidFill>
                  <a:srgbClr val="002060"/>
                </a:solidFill>
                <a:latin typeface="Meiryo UI" panose="020B0604030504040204" pitchFamily="50" charset="-128"/>
                <a:ea typeface="Meiryo UI" panose="020B0604030504040204" pitchFamily="50" charset="-128"/>
              </a:rPr>
              <a:t>（部門）情報を用意する条件で</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u="sng" dirty="0">
                <a:solidFill>
                  <a:srgbClr val="002060"/>
                </a:solidFill>
                <a:latin typeface="Meiryo UI" panose="020B0604030504040204" pitchFamily="50" charset="-128"/>
                <a:ea typeface="Meiryo UI" panose="020B0604030504040204" pitchFamily="50" charset="-128"/>
              </a:rPr>
              <a:t>複数組織レイヤ別に利用状況を見ることが可能</a:t>
            </a:r>
            <a:r>
              <a:rPr lang="ja-JP" altLang="en-US" sz="1600" dirty="0">
                <a:solidFill>
                  <a:srgbClr val="002060"/>
                </a:solidFill>
                <a:latin typeface="Meiryo UI" panose="020B0604030504040204" pitchFamily="50" charset="-128"/>
                <a:ea typeface="Meiryo UI" panose="020B0604030504040204" pitchFamily="50" charset="-128"/>
              </a:rPr>
              <a:t>。</a:t>
            </a:r>
            <a:endParaRPr lang="en-US" altLang="ja-JP" sz="1600" dirty="0">
              <a:solidFill>
                <a:srgbClr val="002060"/>
              </a:solidFill>
              <a:latin typeface="Meiryo UI" panose="020B0604030504040204" pitchFamily="50" charset="-128"/>
              <a:ea typeface="Meiryo UI" panose="020B0604030504040204" pitchFamily="50" charset="-128"/>
            </a:endParaRPr>
          </a:p>
        </p:txBody>
      </p:sp>
      <p:sp>
        <p:nvSpPr>
          <p:cNvPr id="52" name="テキスト プレースホルダー 3">
            <a:extLst>
              <a:ext uri="{FF2B5EF4-FFF2-40B4-BE49-F238E27FC236}">
                <a16:creationId xmlns:a16="http://schemas.microsoft.com/office/drawing/2014/main" id="{19340549-8EB6-470C-95C9-87CE2619AD86}"/>
              </a:ext>
            </a:extLst>
          </p:cNvPr>
          <p:cNvSpPr txBox="1">
            <a:spLocks/>
          </p:cNvSpPr>
          <p:nvPr/>
        </p:nvSpPr>
        <p:spPr>
          <a:xfrm>
            <a:off x="526608" y="4768734"/>
            <a:ext cx="11365065" cy="409297"/>
          </a:xfrm>
          <a:prstGeom prst="rect">
            <a:avLst/>
          </a:prstGeom>
        </p:spPr>
        <p:txBody>
          <a:bodyPr vert="horz" lIns="91440" tIns="0" rIns="91440" bIns="0" rtlCol="0">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a:buNone/>
              <a:tabLst/>
              <a:defRPr/>
            </a:pPr>
            <a:r>
              <a:rPr kumimoji="0" lang="ja-JP" altLang="en-US" sz="2000" b="1"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できないこと：</a:t>
            </a:r>
            <a:endParaRPr kumimoji="0" lang="en-US" altLang="ja-JP" sz="2000" b="1"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marR="0" lvl="0" indent="-285750" algn="l" defTabSz="914400" rtl="0" eaLnBrk="1" fontAlgn="auto" latinLnBrk="0" hangingPunct="1">
              <a:lnSpc>
                <a:spcPct val="120000"/>
              </a:lnSpc>
              <a:spcBef>
                <a:spcPts val="600"/>
              </a:spcBef>
              <a:spcAft>
                <a:spcPts val="0"/>
              </a:spcAft>
              <a:buClrTx/>
              <a:buSzTx/>
              <a:buFont typeface="Wingdings" panose="05000000000000000000" pitchFamily="2" charset="2"/>
              <a:buChar char="l"/>
              <a:tabLst/>
              <a:defRPr/>
            </a:pP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Office365</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管理ポータル </a:t>
            </a: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or Microsoft Graph Report API</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から取得できるデータに含まれないデータのグラフ</a:t>
            </a:r>
            <a:b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b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（例：何時何分に誰がなにをした、という元データではないため、</a:t>
            </a:r>
            <a:r>
              <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Usage</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回数の統計データで表現できる範囲になります）</a:t>
            </a:r>
            <a:endPar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lvl="0" indent="-285750">
              <a:buFont typeface="Wingdings" panose="05000000000000000000" pitchFamily="2" charset="2"/>
              <a:buChar char="l"/>
            </a:pPr>
            <a:r>
              <a:rPr kumimoji="0" lang="ja-JP" altLang="en-US" sz="1600" dirty="0">
                <a:solidFill>
                  <a:srgbClr val="002060"/>
                </a:solidFill>
                <a:latin typeface="Meiryo UI" panose="020B0604030504040204" pitchFamily="50" charset="-128"/>
                <a:ea typeface="Meiryo UI" panose="020B0604030504040204" pitchFamily="50" charset="-128"/>
              </a:rPr>
              <a:t>外部データの取り込み時でレポートの元データ量</a:t>
            </a:r>
            <a:r>
              <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rPr>
              <a:t>が大きくなる場合、データベースの用意</a:t>
            </a:r>
            <a:r>
              <a:rPr kumimoji="0" lang="ja-JP" altLang="en-US" sz="1600" dirty="0">
                <a:solidFill>
                  <a:srgbClr val="002060"/>
                </a:solidFill>
                <a:latin typeface="Meiryo UI" panose="020B0604030504040204" pitchFamily="50" charset="-128"/>
                <a:ea typeface="Meiryo UI" panose="020B0604030504040204" pitchFamily="50" charset="-128"/>
              </a:rPr>
              <a:t>や</a:t>
            </a:r>
            <a:r>
              <a:rPr kumimoji="0" lang="en-US" altLang="ja-JP" sz="1600" dirty="0">
                <a:solidFill>
                  <a:srgbClr val="002060"/>
                </a:solidFill>
                <a:latin typeface="Meiryo UI" panose="020B0604030504040204" pitchFamily="50" charset="-128"/>
                <a:ea typeface="Meiryo UI" panose="020B0604030504040204" pitchFamily="50" charset="-128"/>
              </a:rPr>
              <a:t>Power</a:t>
            </a:r>
            <a:r>
              <a:rPr kumimoji="0" lang="ja-JP" altLang="en-US" sz="1600" dirty="0">
                <a:solidFill>
                  <a:srgbClr val="002060"/>
                </a:solidFill>
                <a:latin typeface="Meiryo UI" panose="020B0604030504040204" pitchFamily="50" charset="-128"/>
                <a:ea typeface="Meiryo UI" panose="020B0604030504040204" pitchFamily="50" charset="-128"/>
              </a:rPr>
              <a:t> </a:t>
            </a:r>
            <a:r>
              <a:rPr kumimoji="0" lang="en-US" altLang="ja-JP" sz="1600" dirty="0">
                <a:solidFill>
                  <a:srgbClr val="002060"/>
                </a:solidFill>
                <a:latin typeface="Meiryo UI" panose="020B0604030504040204" pitchFamily="50" charset="-128"/>
                <a:ea typeface="Meiryo UI" panose="020B0604030504040204" pitchFamily="50" charset="-128"/>
              </a:rPr>
              <a:t>BI</a:t>
            </a:r>
            <a:r>
              <a:rPr kumimoji="0" lang="ja-JP" altLang="en-US" sz="1600" dirty="0">
                <a:solidFill>
                  <a:srgbClr val="002060"/>
                </a:solidFill>
                <a:latin typeface="Meiryo UI" panose="020B0604030504040204" pitchFamily="50" charset="-128"/>
                <a:ea typeface="Meiryo UI" panose="020B0604030504040204" pitchFamily="50" charset="-128"/>
              </a:rPr>
              <a:t> </a:t>
            </a:r>
            <a:r>
              <a:rPr kumimoji="0" lang="en-US" altLang="ja-JP" sz="1600" dirty="0">
                <a:solidFill>
                  <a:srgbClr val="002060"/>
                </a:solidFill>
                <a:latin typeface="Meiryo UI" panose="020B0604030504040204" pitchFamily="50" charset="-128"/>
                <a:ea typeface="Meiryo UI" panose="020B0604030504040204" pitchFamily="50" charset="-128"/>
              </a:rPr>
              <a:t>Premium</a:t>
            </a:r>
            <a:r>
              <a:rPr kumimoji="0" lang="ja-JP" altLang="en-US" sz="1600" dirty="0">
                <a:solidFill>
                  <a:srgbClr val="002060"/>
                </a:solidFill>
                <a:latin typeface="Meiryo UI" panose="020B0604030504040204" pitchFamily="50" charset="-128"/>
                <a:ea typeface="Meiryo UI" panose="020B0604030504040204" pitchFamily="50" charset="-128"/>
              </a:rPr>
              <a:t>の用意の必要があり。</a:t>
            </a:r>
            <a:endParaRPr kumimoji="0" lang="en-US" altLang="ja-JP"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a:p>
            <a:pPr marL="285750" lvl="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日付はレポート出力日（</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Refresh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Date)</a:t>
            </a:r>
            <a:r>
              <a:rPr lang="ja-JP" altLang="en-US" sz="1600" dirty="0">
                <a:solidFill>
                  <a:srgbClr val="002060"/>
                </a:solidFill>
                <a:latin typeface="Meiryo UI" panose="020B0604030504040204" pitchFamily="50" charset="-128"/>
                <a:ea typeface="Meiryo UI" panose="020B0604030504040204" pitchFamily="50" charset="-128"/>
              </a:rPr>
              <a:t>が基準になり、</a:t>
            </a:r>
            <a:r>
              <a:rPr lang="ja-JP" altLang="en-US" sz="1600" u="sng" dirty="0">
                <a:solidFill>
                  <a:srgbClr val="002060"/>
                </a:solidFill>
                <a:latin typeface="Meiryo UI" panose="020B0604030504040204" pitchFamily="50" charset="-128"/>
                <a:ea typeface="Meiryo UI" panose="020B0604030504040204" pitchFamily="50" charset="-128"/>
              </a:rPr>
              <a:t>日付は</a:t>
            </a:r>
            <a:r>
              <a:rPr lang="en-US" altLang="ja-JP" sz="1600" u="sng" dirty="0">
                <a:solidFill>
                  <a:srgbClr val="002060"/>
                </a:solidFill>
                <a:latin typeface="Meiryo UI" panose="020B0604030504040204" pitchFamily="50" charset="-128"/>
                <a:ea typeface="Meiryo UI" panose="020B0604030504040204" pitchFamily="50" charset="-128"/>
              </a:rPr>
              <a:t>UTC</a:t>
            </a:r>
            <a:r>
              <a:rPr lang="ja-JP" altLang="en-US" sz="1600" u="sng" dirty="0">
                <a:solidFill>
                  <a:srgbClr val="002060"/>
                </a:solidFill>
                <a:latin typeface="Meiryo UI" panose="020B0604030504040204" pitchFamily="50" charset="-128"/>
                <a:ea typeface="Meiryo UI" panose="020B0604030504040204" pitchFamily="50" charset="-128"/>
              </a:rPr>
              <a:t>になり</a:t>
            </a:r>
            <a:r>
              <a:rPr lang="en-US" altLang="ja-JP" sz="1600" u="sng" dirty="0">
                <a:solidFill>
                  <a:srgbClr val="002060"/>
                </a:solidFill>
                <a:latin typeface="Meiryo UI" panose="020B0604030504040204" pitchFamily="50" charset="-128"/>
                <a:ea typeface="Meiryo UI" panose="020B0604030504040204" pitchFamily="50" charset="-128"/>
              </a:rPr>
              <a:t>Local Time</a:t>
            </a:r>
            <a:r>
              <a:rPr lang="ja-JP" altLang="en-US" sz="1600" u="sng" dirty="0" err="1">
                <a:solidFill>
                  <a:srgbClr val="002060"/>
                </a:solidFill>
                <a:latin typeface="Meiryo UI" panose="020B0604030504040204" pitchFamily="50" charset="-128"/>
                <a:ea typeface="Meiryo UI" panose="020B0604030504040204" pitchFamily="50" charset="-128"/>
              </a:rPr>
              <a:t>での</a:t>
            </a:r>
            <a:r>
              <a:rPr lang="ja-JP" altLang="en-US" sz="1600" u="sng" dirty="0">
                <a:solidFill>
                  <a:srgbClr val="002060"/>
                </a:solidFill>
                <a:latin typeface="Meiryo UI" panose="020B0604030504040204" pitchFamily="50" charset="-128"/>
                <a:ea typeface="Meiryo UI" panose="020B0604030504040204" pitchFamily="50" charset="-128"/>
              </a:rPr>
              <a:t>出力は不可。</a:t>
            </a:r>
            <a:endParaRPr kumimoji="0" lang="ja-JP" altLang="en-US" sz="1600" b="0" i="0" u="none" strike="noStrike" kern="1200" cap="none" spc="-29" normalizeH="0" baseline="0" noProof="0" dirty="0">
              <a:ln>
                <a:noFill/>
              </a:ln>
              <a:solidFill>
                <a:srgbClr val="002060"/>
              </a:solidFill>
              <a:effectLst/>
              <a:uLnTx/>
              <a:uFillTx/>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2B9B9C41-49DB-4C9E-A20B-08FC04913FF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97672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D62A0C7-D372-4F14-9DC3-059127CC02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341" y="1627464"/>
            <a:ext cx="5253400" cy="2994870"/>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主なグラフ構成①</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ABCD86EC-26B8-4572-9FD5-1B1080F3FA2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065242" y="1610687"/>
            <a:ext cx="5277886" cy="3036815"/>
          </a:xfrm>
          <a:prstGeom prst="rect">
            <a:avLst/>
          </a:prstGeom>
          <a:ln>
            <a:solidFill>
              <a:schemeClr val="bg1">
                <a:lumMod val="75000"/>
              </a:schemeClr>
            </a:solidFill>
          </a:ln>
        </p:spPr>
      </p:pic>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累積利用データ</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時系列データ</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945147" y="4819916"/>
            <a:ext cx="5162039" cy="1413105"/>
          </a:xfrm>
        </p:spPr>
        <p:txBody>
          <a:bodyPr>
            <a:noAutofit/>
          </a:bodyPr>
          <a:lstStyle/>
          <a:p>
            <a:r>
              <a:rPr lang="ja-JP" altLang="en-US" sz="1600" dirty="0">
                <a:solidFill>
                  <a:schemeClr val="tx1"/>
                </a:solidFill>
                <a:latin typeface="Meiryo UI" panose="020B0604030504040204" pitchFamily="50" charset="-128"/>
                <a:ea typeface="Meiryo UI" panose="020B0604030504040204" pitchFamily="50" charset="-128"/>
              </a:rPr>
              <a:t>指定期間の累積利用データ（以下）</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ユーザー数（全体・部署毎）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ユーザー率（全体・部署毎）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各アクティビティ利用数（全体・部署毎・ユーザー毎）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詳細テーブル</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00725" y="4804536"/>
            <a:ext cx="5162039" cy="1394929"/>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chemeClr val="tx1"/>
                </a:solidFill>
                <a:latin typeface="Meiryo UI" panose="020B0604030504040204" pitchFamily="50" charset="-128"/>
                <a:ea typeface="Meiryo UI" panose="020B0604030504040204" pitchFamily="50" charset="-128"/>
              </a:rPr>
              <a:t>レポート出力日毎の時系列データ（以下）</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ユーザー数（全体・部署毎）</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各アクティビティ利用数（全体・部署毎・ユーザー毎）</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レポート開始から初利用ユーザー数</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詳細テーブル</a:t>
            </a:r>
          </a:p>
        </p:txBody>
      </p:sp>
    </p:spTree>
    <p:extLst>
      <p:ext uri="{BB962C8B-B14F-4D97-AF65-F5344CB8AC3E}">
        <p14:creationId xmlns:p14="http://schemas.microsoft.com/office/powerpoint/2010/main" val="41632785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1D311A1-774E-4730-97B3-E132A2639C5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056851" y="1600999"/>
            <a:ext cx="5310232" cy="3032989"/>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96485DD9-7534-47C7-9711-6E75528A0E9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7564" y="1610686"/>
            <a:ext cx="5276675" cy="3027355"/>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主なグラフ構成②</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Active</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ユーザー</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KPI</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設定＆状況</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KPI</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マネージメント</a:t>
            </a: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802534" y="4819916"/>
            <a:ext cx="5162039" cy="1413105"/>
          </a:xfrm>
        </p:spPr>
        <p:txBody>
          <a:bodyPr>
            <a:noAutofit/>
          </a:bodyPr>
          <a:lstStyle/>
          <a:p>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ユーザー率・目標月を設定し利活用促進活動に利用</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現在の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達成率</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設定</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ユーザー率と期間（</a:t>
            </a:r>
            <a:r>
              <a:rPr lang="en-US" altLang="ja-JP" sz="1600" dirty="0">
                <a:solidFill>
                  <a:schemeClr val="tx1"/>
                </a:solidFill>
                <a:latin typeface="Meiryo UI" panose="020B0604030504040204" pitchFamily="50" charset="-128"/>
                <a:ea typeface="Meiryo UI" panose="020B0604030504040204" pitchFamily="50" charset="-128"/>
              </a:rPr>
              <a:t>Start/End)</a:t>
            </a:r>
            <a:r>
              <a:rPr lang="ja-JP" altLang="en-US" sz="1600" dirty="0">
                <a:solidFill>
                  <a:schemeClr val="tx1"/>
                </a:solidFill>
                <a:latin typeface="Meiryo UI" panose="020B0604030504040204" pitchFamily="50" charset="-128"/>
                <a:ea typeface="Meiryo UI" panose="020B0604030504040204" pitchFamily="50" charset="-128"/>
              </a:rPr>
              <a:t>設定</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00725" y="4804536"/>
            <a:ext cx="5162039" cy="1764044"/>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達成状況をテナント・部署毎で表示</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プロダクトの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ユーザー数実績</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各</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プロダクトの</a:t>
            </a:r>
            <a:r>
              <a:rPr lang="en-US" altLang="ja-JP" sz="1600" dirty="0">
                <a:solidFill>
                  <a:schemeClr val="tx1"/>
                </a:solidFill>
                <a:latin typeface="Meiryo UI" panose="020B0604030504040204" pitchFamily="50" charset="-128"/>
                <a:ea typeface="Meiryo UI" panose="020B0604030504040204" pitchFamily="50" charset="-128"/>
              </a:rPr>
              <a:t>Active</a:t>
            </a:r>
            <a:r>
              <a:rPr lang="ja-JP" altLang="en-US" sz="1600" dirty="0">
                <a:solidFill>
                  <a:schemeClr val="tx1"/>
                </a:solidFill>
                <a:latin typeface="Meiryo UI" panose="020B0604030504040204" pitchFamily="50" charset="-128"/>
                <a:ea typeface="Meiryo UI" panose="020B0604030504040204" pitchFamily="50" charset="-128"/>
              </a:rPr>
              <a:t>ユーザー数毎月</a:t>
            </a:r>
            <a:r>
              <a:rPr lang="en-US" altLang="ja-JP" sz="1600" dirty="0">
                <a:solidFill>
                  <a:schemeClr val="tx1"/>
                </a:solidFill>
                <a:latin typeface="Meiryo UI" panose="020B0604030504040204" pitchFamily="50" charset="-128"/>
                <a:ea typeface="Meiryo UI" panose="020B0604030504040204" pitchFamily="50" charset="-128"/>
              </a:rPr>
              <a:t>KPI</a:t>
            </a: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大まかな各部門の</a:t>
            </a: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数値</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（各部門の</a:t>
            </a:r>
            <a:r>
              <a:rPr lang="en-US" altLang="ja-JP" sz="1600" dirty="0">
                <a:solidFill>
                  <a:schemeClr val="tx1"/>
                </a:solidFill>
                <a:latin typeface="Meiryo UI" panose="020B0604030504040204" pitchFamily="50" charset="-128"/>
                <a:ea typeface="Meiryo UI" panose="020B0604030504040204" pitchFamily="50" charset="-128"/>
              </a:rPr>
              <a:t>KPI</a:t>
            </a:r>
            <a:r>
              <a:rPr lang="ja-JP" altLang="en-US" sz="1600" dirty="0">
                <a:solidFill>
                  <a:schemeClr val="tx1"/>
                </a:solidFill>
                <a:latin typeface="Meiryo UI" panose="020B0604030504040204" pitchFamily="50" charset="-128"/>
                <a:ea typeface="Meiryo UI" panose="020B0604030504040204" pitchFamily="50" charset="-128"/>
              </a:rPr>
              <a:t>は大まかな目標数値を表示します）</a:t>
            </a:r>
          </a:p>
        </p:txBody>
      </p:sp>
    </p:spTree>
    <p:extLst>
      <p:ext uri="{BB962C8B-B14F-4D97-AF65-F5344CB8AC3E}">
        <p14:creationId xmlns:p14="http://schemas.microsoft.com/office/powerpoint/2010/main" val="608317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53AA4-209E-4374-8CE1-C3F300B4352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29174" y="1592972"/>
            <a:ext cx="5243120" cy="3022215"/>
          </a:xfrm>
          <a:prstGeom prst="rect">
            <a:avLst/>
          </a:prstGeom>
          <a:ln>
            <a:solidFill>
              <a:schemeClr val="bg1">
                <a:lumMod val="75000"/>
              </a:schemeClr>
            </a:solidFill>
          </a:ln>
        </p:spPr>
      </p:pic>
      <p:pic>
        <p:nvPicPr>
          <p:cNvPr id="8" name="図 7">
            <a:extLst>
              <a:ext uri="{FF2B5EF4-FFF2-40B4-BE49-F238E27FC236}">
                <a16:creationId xmlns:a16="http://schemas.microsoft.com/office/drawing/2014/main" id="{39805261-BF8A-4149-82FD-87AF6B8D59D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054951" y="1593908"/>
            <a:ext cx="5245020" cy="3028426"/>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365 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主なグラフ構成③</a:t>
            </a:r>
          </a:p>
        </p:txBody>
      </p:sp>
      <p:sp>
        <p:nvSpPr>
          <p:cNvPr id="50" name="スライド番号プレースホルダー 3">
            <a:extLst>
              <a:ext uri="{FF2B5EF4-FFF2-40B4-BE49-F238E27FC236}">
                <a16:creationId xmlns:a16="http://schemas.microsoft.com/office/drawing/2014/main" id="{63D10302-7808-4E32-9C05-B0C47302C11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51" name="テキスト プレースホルダー 3">
            <a:extLst>
              <a:ext uri="{FF2B5EF4-FFF2-40B4-BE49-F238E27FC236}">
                <a16:creationId xmlns:a16="http://schemas.microsoft.com/office/drawing/2014/main" id="{9A4AAA12-4B18-4EF0-9D01-8A7AD29ECC56}"/>
              </a:ext>
            </a:extLst>
          </p:cNvPr>
          <p:cNvSpPr txBox="1">
            <a:spLocks/>
          </p:cNvSpPr>
          <p:nvPr/>
        </p:nvSpPr>
        <p:spPr>
          <a:xfrm>
            <a:off x="1338660" y="1198815"/>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ja-JP" altLang="en-US" sz="1400" dirty="0">
                <a:solidFill>
                  <a:srgbClr val="16233A"/>
                </a:solidFill>
                <a:latin typeface="Meiryo UI" panose="020B0604030504040204" pitchFamily="50" charset="-128"/>
                <a:ea typeface="Meiryo UI" panose="020B0604030504040204" pitchFamily="50" charset="-128"/>
              </a:rPr>
              <a:t>導入後ユーザー</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アンケート（</a:t>
            </a:r>
            <a:r>
              <a:rPr kumimoji="1" lang="en-US" altLang="ja-JP"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Forms)</a:t>
            </a:r>
            <a:r>
              <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rPr>
              <a:t>連携</a:t>
            </a:r>
          </a:p>
        </p:txBody>
      </p:sp>
      <p:sp>
        <p:nvSpPr>
          <p:cNvPr id="52" name="テキスト プレースホルダー 3">
            <a:extLst>
              <a:ext uri="{FF2B5EF4-FFF2-40B4-BE49-F238E27FC236}">
                <a16:creationId xmlns:a16="http://schemas.microsoft.com/office/drawing/2014/main" id="{A7C26981-0FE8-48EF-85D0-B86470EBB909}"/>
              </a:ext>
            </a:extLst>
          </p:cNvPr>
          <p:cNvSpPr txBox="1">
            <a:spLocks/>
          </p:cNvSpPr>
          <p:nvPr/>
        </p:nvSpPr>
        <p:spPr>
          <a:xfrm>
            <a:off x="6742568" y="1200213"/>
            <a:ext cx="3723668" cy="303778"/>
          </a:xfrm>
          <a:prstGeom prst="rect">
            <a:avLst/>
          </a:prstGeom>
          <a:solidFill>
            <a:schemeClr val="bg1"/>
          </a:solidFill>
          <a:ln>
            <a:solidFill>
              <a:srgbClr val="7030A0"/>
            </a:solidFill>
          </a:ln>
        </p:spPr>
        <p:txBody>
          <a:bodyPr vert="horz" lIns="91440" tIns="0" rIns="91440" bIns="0" rtlCol="0" anchor="ctr">
            <a:noAutofit/>
          </a:bodyPr>
          <a:lstStyle>
            <a:lvl1pPr marL="0" indent="0" algn="l" defTabSz="914400" rtl="0" eaLnBrk="1" latinLnBrk="0" hangingPunct="1">
              <a:lnSpc>
                <a:spcPct val="120000"/>
              </a:lnSpc>
              <a:spcBef>
                <a:spcPts val="600"/>
              </a:spcBef>
              <a:buFont typeface="Arial"/>
              <a:buNone/>
              <a:defRPr lang="en-US" sz="1961" b="0" i="0" kern="1200" spc="-29" baseline="0" dirty="0">
                <a:solidFill>
                  <a:srgbClr val="ED6722"/>
                </a:solidFill>
                <a:latin typeface="+mn-lt"/>
                <a:ea typeface="+mn-ea"/>
                <a:cs typeface="Bodoni Std Bold Italic"/>
              </a:defRPr>
            </a:lvl1pPr>
            <a:lvl2pPr marL="685800" indent="-228600" algn="l" defTabSz="914400" rtl="0" eaLnBrk="1" latinLnBrk="0" hangingPunct="1">
              <a:lnSpc>
                <a:spcPct val="120000"/>
              </a:lnSpc>
              <a:spcBef>
                <a:spcPts val="600"/>
              </a:spcBef>
              <a:buFont typeface="Arial"/>
              <a:buChar char="•"/>
              <a:defRPr sz="2400" b="0" i="0" kern="1200">
                <a:solidFill>
                  <a:srgbClr val="29384F"/>
                </a:solidFill>
                <a:latin typeface="Segoe UI Light" charset="0"/>
                <a:ea typeface="Segoe UI Light" charset="0"/>
                <a:cs typeface="Segoe UI Light" charset="0"/>
              </a:defRPr>
            </a:lvl2pPr>
            <a:lvl3pPr marL="1143000" indent="-228600" algn="l" defTabSz="914400" rtl="0" eaLnBrk="1" latinLnBrk="0" hangingPunct="1">
              <a:lnSpc>
                <a:spcPct val="120000"/>
              </a:lnSpc>
              <a:spcBef>
                <a:spcPts val="600"/>
              </a:spcBef>
              <a:buFont typeface="Arial"/>
              <a:buChar char="•"/>
              <a:defRPr sz="2000" b="0" i="0" kern="1200">
                <a:solidFill>
                  <a:srgbClr val="29384F"/>
                </a:solidFill>
                <a:latin typeface="Segoe UI Light" charset="0"/>
                <a:ea typeface="Segoe UI Light" charset="0"/>
                <a:cs typeface="Segoe UI Light" charset="0"/>
              </a:defRPr>
            </a:lvl3pPr>
            <a:lvl4pPr marL="16002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4pPr>
            <a:lvl5pPr marL="2057400" indent="-228600" algn="l" defTabSz="914400" rtl="0" eaLnBrk="1" latinLnBrk="0" hangingPunct="1">
              <a:lnSpc>
                <a:spcPct val="120000"/>
              </a:lnSpc>
              <a:spcBef>
                <a:spcPts val="600"/>
              </a:spcBef>
              <a:buFont typeface="Arial"/>
              <a:buChar char="•"/>
              <a:defRPr sz="1800" b="0" i="0" kern="1200">
                <a:solidFill>
                  <a:srgbClr val="29384F"/>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a:buNone/>
              <a:tabLst/>
              <a:defRPr/>
            </a:pPr>
            <a:r>
              <a:rPr lang="en-US" altLang="ja-JP" sz="1400" dirty="0">
                <a:solidFill>
                  <a:srgbClr val="16233A"/>
                </a:solidFill>
                <a:latin typeface="Meiryo UI" panose="020B0604030504040204" pitchFamily="50" charset="-128"/>
                <a:ea typeface="Meiryo UI" panose="020B0604030504040204" pitchFamily="50" charset="-128"/>
              </a:rPr>
              <a:t>Skype</a:t>
            </a:r>
            <a:r>
              <a:rPr lang="ja-JP" altLang="en-US" sz="1400" dirty="0">
                <a:solidFill>
                  <a:srgbClr val="16233A"/>
                </a:solidFill>
                <a:latin typeface="Meiryo UI" panose="020B0604030504040204" pitchFamily="50" charset="-128"/>
                <a:ea typeface="Meiryo UI" panose="020B0604030504040204" pitchFamily="50" charset="-128"/>
              </a:rPr>
              <a:t>から</a:t>
            </a:r>
            <a:r>
              <a:rPr lang="en-US" altLang="ja-JP" sz="1400" dirty="0">
                <a:solidFill>
                  <a:srgbClr val="16233A"/>
                </a:solidFill>
                <a:latin typeface="Meiryo UI" panose="020B0604030504040204" pitchFamily="50" charset="-128"/>
                <a:ea typeface="Meiryo UI" panose="020B0604030504040204" pitchFamily="50" charset="-128"/>
              </a:rPr>
              <a:t>Teams</a:t>
            </a:r>
            <a:r>
              <a:rPr lang="ja-JP" altLang="en-US" sz="1400" dirty="0">
                <a:solidFill>
                  <a:srgbClr val="16233A"/>
                </a:solidFill>
                <a:latin typeface="Meiryo UI" panose="020B0604030504040204" pitchFamily="50" charset="-128"/>
                <a:ea typeface="Meiryo UI" panose="020B0604030504040204" pitchFamily="50" charset="-128"/>
              </a:rPr>
              <a:t>への</a:t>
            </a:r>
            <a:r>
              <a:rPr lang="en-US" altLang="ja-JP" sz="1400" dirty="0">
                <a:solidFill>
                  <a:srgbClr val="16233A"/>
                </a:solidFill>
                <a:latin typeface="Meiryo UI" panose="020B0604030504040204" pitchFamily="50" charset="-128"/>
                <a:ea typeface="Meiryo UI" panose="020B0604030504040204" pitchFamily="50" charset="-128"/>
              </a:rPr>
              <a:t>Transition</a:t>
            </a:r>
            <a:r>
              <a:rPr lang="ja-JP" altLang="en-US" sz="1400" dirty="0">
                <a:solidFill>
                  <a:srgbClr val="16233A"/>
                </a:solidFill>
                <a:latin typeface="Meiryo UI" panose="020B0604030504040204" pitchFamily="50" charset="-128"/>
                <a:ea typeface="Meiryo UI" panose="020B0604030504040204" pitchFamily="50" charset="-128"/>
              </a:rPr>
              <a:t>グラフ</a:t>
            </a:r>
            <a:endParaRPr kumimoji="1" lang="ja-JP" altLang="en-US" sz="1400" b="0" i="0" u="none" strike="noStrike" kern="1200" cap="none" spc="-29" normalizeH="0" baseline="0" noProof="0" dirty="0">
              <a:ln>
                <a:noFill/>
              </a:ln>
              <a:solidFill>
                <a:srgbClr val="16233A"/>
              </a:solidFill>
              <a:effectLst/>
              <a:uLnTx/>
              <a:uFillTx/>
              <a:latin typeface="Meiryo UI" panose="020B0604030504040204" pitchFamily="50" charset="-128"/>
              <a:ea typeface="Meiryo UI" panose="020B0604030504040204" pitchFamily="50" charset="-128"/>
            </a:endParaRPr>
          </a:p>
        </p:txBody>
      </p:sp>
      <p:sp>
        <p:nvSpPr>
          <p:cNvPr id="53" name="テキスト プレースホルダー 3">
            <a:extLst>
              <a:ext uri="{FF2B5EF4-FFF2-40B4-BE49-F238E27FC236}">
                <a16:creationId xmlns:a16="http://schemas.microsoft.com/office/drawing/2014/main" id="{08F5E3E4-35B0-4DC1-9A82-32616D2C33A9}"/>
              </a:ext>
            </a:extLst>
          </p:cNvPr>
          <p:cNvSpPr>
            <a:spLocks noGrp="1"/>
          </p:cNvSpPr>
          <p:nvPr>
            <p:ph type="body" sz="quarter" idx="10"/>
          </p:nvPr>
        </p:nvSpPr>
        <p:spPr>
          <a:xfrm>
            <a:off x="813733" y="4803138"/>
            <a:ext cx="5444456" cy="1413105"/>
          </a:xfrm>
        </p:spPr>
        <p:txBody>
          <a:bodyPr>
            <a:noAutofit/>
          </a:bodyPr>
          <a:lstStyle/>
          <a:p>
            <a:r>
              <a:rPr lang="en-US" altLang="ja-JP" sz="1600" dirty="0">
                <a:solidFill>
                  <a:schemeClr val="tx1"/>
                </a:solidFill>
                <a:latin typeface="Meiryo UI" panose="020B0604030504040204" pitchFamily="50" charset="-128"/>
                <a:ea typeface="Meiryo UI" panose="020B0604030504040204" pitchFamily="50" charset="-128"/>
              </a:rPr>
              <a:t>Forms</a:t>
            </a:r>
            <a:r>
              <a:rPr lang="ja-JP" altLang="en-US" sz="1600" dirty="0">
                <a:solidFill>
                  <a:schemeClr val="tx1"/>
                </a:solidFill>
                <a:latin typeface="Meiryo UI" panose="020B0604030504040204" pitchFamily="50" charset="-128"/>
                <a:ea typeface="Meiryo UI" panose="020B0604030504040204" pitchFamily="50" charset="-128"/>
              </a:rPr>
              <a:t>の回答情報を読み取り部署毎・</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 </a:t>
            </a:r>
            <a:r>
              <a:rPr lang="en-US" altLang="ja-JP" sz="1600" dirty="0">
                <a:solidFill>
                  <a:schemeClr val="tx1"/>
                </a:solidFill>
                <a:latin typeface="Meiryo UI" panose="020B0604030504040204" pitchFamily="50" charset="-128"/>
                <a:ea typeface="Meiryo UI" panose="020B0604030504040204" pitchFamily="50" charset="-128"/>
              </a:rPr>
              <a:t>Usage</a:t>
            </a:r>
            <a:r>
              <a:rPr lang="ja-JP" altLang="en-US" sz="1600" dirty="0">
                <a:solidFill>
                  <a:schemeClr val="tx1"/>
                </a:solidFill>
                <a:latin typeface="Meiryo UI" panose="020B0604030504040204" pitchFamily="50" charset="-128"/>
                <a:ea typeface="Meiryo UI" panose="020B0604030504040204" pitchFamily="50" charset="-128"/>
              </a:rPr>
              <a:t>と分析</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全体回答結果・回答数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部署毎の回答結果・回答数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質問毎・部署毎の回答結果</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質問毎・部署毎</a:t>
            </a:r>
            <a:r>
              <a:rPr lang="en-US" altLang="ja-JP" sz="1600" dirty="0">
                <a:solidFill>
                  <a:schemeClr val="tx1"/>
                </a:solidFill>
                <a:latin typeface="Meiryo UI" panose="020B0604030504040204" pitchFamily="50" charset="-128"/>
                <a:ea typeface="Meiryo UI" panose="020B0604030504040204" pitchFamily="50" charset="-128"/>
              </a:rPr>
              <a:t>O365</a:t>
            </a:r>
            <a:r>
              <a:rPr lang="ja-JP" altLang="en-US" sz="1600" dirty="0">
                <a:solidFill>
                  <a:schemeClr val="tx1"/>
                </a:solidFill>
                <a:latin typeface="Meiryo UI" panose="020B0604030504040204" pitchFamily="50" charset="-128"/>
                <a:ea typeface="Meiryo UI" panose="020B0604030504040204" pitchFamily="50" charset="-128"/>
              </a:rPr>
              <a:t>アクティビティ数との傾向</a:t>
            </a:r>
            <a:endParaRPr lang="en-US" altLang="ja-JP" sz="1600" dirty="0">
              <a:solidFill>
                <a:schemeClr val="tx1"/>
              </a:solidFill>
              <a:latin typeface="Meiryo UI" panose="020B0604030504040204" pitchFamily="50" charset="-128"/>
              <a:ea typeface="Meiryo UI" panose="020B0604030504040204" pitchFamily="50" charset="-128"/>
            </a:endParaRPr>
          </a:p>
        </p:txBody>
      </p:sp>
      <p:sp>
        <p:nvSpPr>
          <p:cNvPr id="54" name="テキスト プレースホルダー 3">
            <a:extLst>
              <a:ext uri="{FF2B5EF4-FFF2-40B4-BE49-F238E27FC236}">
                <a16:creationId xmlns:a16="http://schemas.microsoft.com/office/drawing/2014/main" id="{1B3099D8-B3F2-475C-B6EA-E168676CF285}"/>
              </a:ext>
            </a:extLst>
          </p:cNvPr>
          <p:cNvSpPr txBox="1">
            <a:spLocks/>
          </p:cNvSpPr>
          <p:nvPr/>
        </p:nvSpPr>
        <p:spPr>
          <a:xfrm>
            <a:off x="6667837" y="4812925"/>
            <a:ext cx="5162039" cy="1764044"/>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err="1">
                <a:solidFill>
                  <a:schemeClr val="tx1"/>
                </a:solidFill>
                <a:latin typeface="Meiryo UI" panose="020B0604030504040204" pitchFamily="50" charset="-128"/>
                <a:ea typeface="Meiryo UI" panose="020B0604030504040204" pitchFamily="50" charset="-128"/>
              </a:rPr>
              <a:t>SfB</a:t>
            </a:r>
            <a:r>
              <a:rPr lang="ja-JP" altLang="en-US" sz="1600" dirty="0">
                <a:solidFill>
                  <a:schemeClr val="tx1"/>
                </a:solidFill>
                <a:latin typeface="Meiryo UI" panose="020B0604030504040204" pitchFamily="50" charset="-128"/>
                <a:ea typeface="Meiryo UI" panose="020B0604030504040204" pitchFamily="50" charset="-128"/>
              </a:rPr>
              <a:t>と</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ユーザーの</a:t>
            </a:r>
            <a:r>
              <a:rPr lang="en-US" altLang="ja-JP" sz="1600" dirty="0">
                <a:solidFill>
                  <a:schemeClr val="tx1"/>
                </a:solidFill>
                <a:latin typeface="Meiryo UI" panose="020B0604030504040204" pitchFamily="50" charset="-128"/>
                <a:ea typeface="Meiryo UI" panose="020B0604030504040204" pitchFamily="50" charset="-128"/>
              </a:rPr>
              <a:t>Transition</a:t>
            </a:r>
            <a:r>
              <a:rPr lang="ja-JP" altLang="en-US" sz="1600" dirty="0">
                <a:solidFill>
                  <a:schemeClr val="tx1"/>
                </a:solidFill>
                <a:latin typeface="Meiryo UI" panose="020B0604030504040204" pitchFamily="50" charset="-128"/>
                <a:ea typeface="Meiryo UI" panose="020B0604030504040204" pitchFamily="50" charset="-128"/>
              </a:rPr>
              <a:t>状況を分析</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単独・両方の利用ユーザー数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のアクティビティ数・割合</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err="1">
                <a:solidFill>
                  <a:schemeClr val="tx1"/>
                </a:solidFill>
                <a:latin typeface="Meiryo UI" panose="020B0604030504040204" pitchFamily="50" charset="-128"/>
                <a:ea typeface="Meiryo UI" panose="020B0604030504040204" pitchFamily="50" charset="-128"/>
              </a:rPr>
              <a:t>SfB</a:t>
            </a:r>
            <a:r>
              <a:rPr lang="en-US" altLang="ja-JP" sz="1600" dirty="0">
                <a:solidFill>
                  <a:schemeClr val="tx1"/>
                </a:solidFill>
                <a:latin typeface="Meiryo UI" panose="020B0604030504040204" pitchFamily="50" charset="-128"/>
                <a:ea typeface="Meiryo UI" panose="020B0604030504040204" pitchFamily="50" charset="-128"/>
              </a:rPr>
              <a:t>/Teams</a:t>
            </a:r>
            <a:r>
              <a:rPr lang="ja-JP" altLang="en-US" sz="1600" dirty="0">
                <a:solidFill>
                  <a:schemeClr val="tx1"/>
                </a:solidFill>
                <a:latin typeface="Meiryo UI" panose="020B0604030504040204" pitchFamily="50" charset="-128"/>
                <a:ea typeface="Meiryo UI" panose="020B0604030504040204" pitchFamily="50" charset="-128"/>
              </a:rPr>
              <a:t>の時系列アクティビティ数</a:t>
            </a:r>
            <a:endParaRPr lang="en-US" altLang="ja-JP" sz="16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solidFill>
                  <a:schemeClr val="tx1"/>
                </a:solidFill>
                <a:latin typeface="Meiryo UI" panose="020B0604030504040204" pitchFamily="50" charset="-128"/>
                <a:ea typeface="Meiryo UI" panose="020B0604030504040204" pitchFamily="50" charset="-128"/>
              </a:rPr>
              <a:t>通話・会議・チャット別アクティビティ数比較</a:t>
            </a:r>
          </a:p>
        </p:txBody>
      </p:sp>
    </p:spTree>
    <p:extLst>
      <p:ext uri="{BB962C8B-B14F-4D97-AF65-F5344CB8AC3E}">
        <p14:creationId xmlns:p14="http://schemas.microsoft.com/office/powerpoint/2010/main" val="3427752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a:pPr>
            <a:r>
              <a:rPr kumimoji="1"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部門・ユーザー毎の累計・時系列グラフ</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5200473"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startAt="2"/>
              <a:tabLst/>
              <a:defRPr/>
            </a:pP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Gamification</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利用競争ゲーム</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10" name="図 9">
            <a:extLst>
              <a:ext uri="{FF2B5EF4-FFF2-40B4-BE49-F238E27FC236}">
                <a16:creationId xmlns:a16="http://schemas.microsoft.com/office/drawing/2014/main" id="{5D631EF6-E8FD-4621-93C1-EA141C0181E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07833" y="3363986"/>
            <a:ext cx="5077363" cy="2927758"/>
          </a:xfrm>
          <a:prstGeom prst="rect">
            <a:avLst/>
          </a:prstGeom>
          <a:ln>
            <a:solidFill>
              <a:schemeClr val="bg1">
                <a:lumMod val="85000"/>
              </a:schemeClr>
            </a:solidFill>
          </a:ln>
        </p:spPr>
      </p:pic>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78787" y="1834849"/>
            <a:ext cx="3800638" cy="143433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Cumulative Teams Usage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Teams/Groups Usage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Less Teams Usage Status Checker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Timeline data</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Usage Difference among selected period</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Usage Forecast</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60"/>
            <a:ext cx="5099533" cy="132246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Grade based on SUM of each team activity</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0: Not Started, 0-9:Basic, 10-49:Adopted, 50-:Champion</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Points</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Not Started:0, Basic:3, Adopted:6, Champion:10</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Department Score based on SUM of user points</a:t>
            </a:r>
            <a:b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sz="14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Dpt</a:t>
            </a: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Score = Total Points / # of users/team x 10</a:t>
            </a:r>
          </a:p>
        </p:txBody>
      </p:sp>
      <p:sp>
        <p:nvSpPr>
          <p:cNvPr id="3" name="スライド番号プレースホルダー 2">
            <a:extLst>
              <a:ext uri="{FF2B5EF4-FFF2-40B4-BE49-F238E27FC236}">
                <a16:creationId xmlns:a16="http://schemas.microsoft.com/office/drawing/2014/main" id="{F4DBBA44-08C4-4AAB-8436-2CFAD83575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4" name="タイトル 1">
            <a:extLst>
              <a:ext uri="{FF2B5EF4-FFF2-40B4-BE49-F238E27FC236}">
                <a16:creationId xmlns:a16="http://schemas.microsoft.com/office/drawing/2014/main" id="{9473EB77-886A-4830-926F-C770AFA823E8}"/>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①</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1" name="図 10">
            <a:extLst>
              <a:ext uri="{FF2B5EF4-FFF2-40B4-BE49-F238E27FC236}">
                <a16:creationId xmlns:a16="http://schemas.microsoft.com/office/drawing/2014/main" id="{B05B6E43-552E-4269-A28B-0EBCD3A1899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4758" y="3426379"/>
            <a:ext cx="5123807" cy="2882142"/>
          </a:xfrm>
          <a:prstGeom prst="rect">
            <a:avLst/>
          </a:prstGeom>
          <a:ln>
            <a:solidFill>
              <a:schemeClr val="bg1">
                <a:lumMod val="75000"/>
              </a:schemeClr>
            </a:solidFill>
          </a:ln>
        </p:spPr>
      </p:pic>
    </p:spTree>
    <p:extLst>
      <p:ext uri="{BB962C8B-B14F-4D97-AF65-F5344CB8AC3E}">
        <p14:creationId xmlns:p14="http://schemas.microsoft.com/office/powerpoint/2010/main" val="137032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B021047-B3BF-45FB-A394-872D34047E2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604556" y="3329203"/>
            <a:ext cx="5059016" cy="2949465"/>
          </a:xfrm>
          <a:prstGeom prst="rect">
            <a:avLst/>
          </a:prstGeom>
          <a:ln>
            <a:solidFill>
              <a:schemeClr val="bg1">
                <a:lumMod val="85000"/>
              </a:schemeClr>
            </a:solidFill>
          </a:ln>
        </p:spPr>
      </p:pic>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startAt="3"/>
            </a:pPr>
            <a:r>
              <a:rPr lang="en-US" altLang="ja-JP" sz="2000" b="1" dirty="0" err="1">
                <a:solidFill>
                  <a:srgbClr val="7030A0"/>
                </a:solidFill>
                <a:latin typeface="Meiryo UI" panose="020B0604030504040204" pitchFamily="50" charset="-128"/>
                <a:ea typeface="Meiryo UI" panose="020B0604030504040204" pitchFamily="50" charset="-128"/>
                <a:cs typeface="Segoe UI" panose="020B0502040204020203" pitchFamily="34" charset="0"/>
              </a:rPr>
              <a:t>AuditLog</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チーム・チャネルのリスト・詳細</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4328019"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lvl="0" indent="-514350">
              <a:buFont typeface="+mj-ea"/>
              <a:buAutoNum type="circleNumDbPlain" startAt="4"/>
              <a:defRPr/>
            </a:pPr>
            <a:r>
              <a:rPr lang="en-US" altLang="ja-JP" sz="2000" b="1" dirty="0" err="1">
                <a:solidFill>
                  <a:srgbClr val="7030A0"/>
                </a:solidFill>
                <a:latin typeface="Meiryo UI" panose="020B0604030504040204" pitchFamily="50" charset="-128"/>
                <a:ea typeface="Meiryo UI" panose="020B0604030504040204" pitchFamily="50" charset="-128"/>
                <a:cs typeface="Segoe UI" panose="020B0502040204020203" pitchFamily="34" charset="0"/>
              </a:rPr>
              <a:t>AuditLog</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a:t>
            </a:r>
            <a:r>
              <a:rPr kumimoji="1" lang="ja-JP" altLang="en-US"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rPr>
              <a:t>ユーザーサインイン</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70695" y="1956231"/>
            <a:ext cx="3800638" cy="121480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of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of Channel per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Channel List per Team</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Channel Creation Timeline</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60"/>
            <a:ext cx="5099533" cy="1322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Sign In Count Timeline</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Hourly Sign In Activities</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Sign In Activities per 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User Sign In Client</a:t>
            </a:r>
          </a:p>
        </p:txBody>
      </p:sp>
      <p:pic>
        <p:nvPicPr>
          <p:cNvPr id="5" name="図 4">
            <a:extLst>
              <a:ext uri="{FF2B5EF4-FFF2-40B4-BE49-F238E27FC236}">
                <a16:creationId xmlns:a16="http://schemas.microsoft.com/office/drawing/2014/main" id="{D38BAD0B-29BA-4333-B59A-A060F477B00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91986" y="3342677"/>
            <a:ext cx="5113684" cy="2902981"/>
          </a:xfrm>
          <a:prstGeom prst="rect">
            <a:avLst/>
          </a:prstGeom>
          <a:ln>
            <a:solidFill>
              <a:schemeClr val="bg1">
                <a:lumMod val="85000"/>
              </a:schemeClr>
            </a:solidFill>
          </a:ln>
        </p:spPr>
      </p:pic>
      <p:pic>
        <p:nvPicPr>
          <p:cNvPr id="4" name="図 3">
            <a:extLst>
              <a:ext uri="{FF2B5EF4-FFF2-40B4-BE49-F238E27FC236}">
                <a16:creationId xmlns:a16="http://schemas.microsoft.com/office/drawing/2014/main" id="{8F420A22-3E87-45ED-9D87-7BD82D70EC29}"/>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430467" y="1643831"/>
            <a:ext cx="1425050" cy="279499"/>
          </a:xfrm>
          <a:prstGeom prst="rect">
            <a:avLst/>
          </a:prstGeom>
        </p:spPr>
      </p:pic>
      <p:pic>
        <p:nvPicPr>
          <p:cNvPr id="13" name="図 12">
            <a:extLst>
              <a:ext uri="{FF2B5EF4-FFF2-40B4-BE49-F238E27FC236}">
                <a16:creationId xmlns:a16="http://schemas.microsoft.com/office/drawing/2014/main" id="{489C33E2-FC8E-43C9-8770-4294F2649C0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505494" y="1620062"/>
            <a:ext cx="1425050" cy="279499"/>
          </a:xfrm>
          <a:prstGeom prst="rect">
            <a:avLst/>
          </a:prstGeom>
        </p:spPr>
      </p:pic>
      <p:sp>
        <p:nvSpPr>
          <p:cNvPr id="3" name="スライド番号プレースホルダー 2">
            <a:extLst>
              <a:ext uri="{FF2B5EF4-FFF2-40B4-BE49-F238E27FC236}">
                <a16:creationId xmlns:a16="http://schemas.microsoft.com/office/drawing/2014/main" id="{B33A2388-3535-4E23-B8DA-185AF2DA2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7" name="タイトル 1">
            <a:extLst>
              <a:ext uri="{FF2B5EF4-FFF2-40B4-BE49-F238E27FC236}">
                <a16:creationId xmlns:a16="http://schemas.microsoft.com/office/drawing/2014/main" id="{1E01E43A-21E3-4CBF-B223-49EF2F048C92}"/>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②</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2821377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コンテンツ プレースホルダー 2">
            <a:extLst>
              <a:ext uri="{FF2B5EF4-FFF2-40B4-BE49-F238E27FC236}">
                <a16:creationId xmlns:a16="http://schemas.microsoft.com/office/drawing/2014/main" id="{B1DFDBBE-3B99-4F06-BE52-F09F9CD02737}"/>
              </a:ext>
            </a:extLst>
          </p:cNvPr>
          <p:cNvSpPr>
            <a:spLocks noGrp="1"/>
          </p:cNvSpPr>
          <p:nvPr>
            <p:ph idx="1"/>
          </p:nvPr>
        </p:nvSpPr>
        <p:spPr>
          <a:xfrm>
            <a:off x="417626" y="1317269"/>
            <a:ext cx="5513391" cy="506516"/>
          </a:xfrm>
        </p:spPr>
        <p:txBody>
          <a:bodyPr>
            <a:normAutofit/>
          </a:bodyPr>
          <a:lstStyle/>
          <a:p>
            <a:pPr marL="514350" indent="-514350">
              <a:buFont typeface="+mj-ea"/>
              <a:buAutoNum type="circleNumDbPlain" startAt="5"/>
            </a:pP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クラウド</a:t>
            </a:r>
            <a:r>
              <a:rPr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PSTN (</a:t>
            </a:r>
            <a:r>
              <a:rPr lang="ja-JP" altLang="en-US"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rPr>
              <a:t>電話システム・電話会議）</a:t>
            </a:r>
            <a:endParaRPr kumimoji="1" lang="en-US" altLang="ja-JP" sz="2000" b="1" dirty="0">
              <a:solidFill>
                <a:srgbClr val="7030A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1" name="コンテンツ プレースホルダー 2">
            <a:extLst>
              <a:ext uri="{FF2B5EF4-FFF2-40B4-BE49-F238E27FC236}">
                <a16:creationId xmlns:a16="http://schemas.microsoft.com/office/drawing/2014/main" id="{AEC62EA6-8CC9-45E8-893B-D05EFD6894E6}"/>
              </a:ext>
            </a:extLst>
          </p:cNvPr>
          <p:cNvSpPr txBox="1">
            <a:spLocks/>
          </p:cNvSpPr>
          <p:nvPr/>
        </p:nvSpPr>
        <p:spPr>
          <a:xfrm>
            <a:off x="6401501" y="1306906"/>
            <a:ext cx="5359864" cy="50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startAt="6"/>
              <a:tabLst/>
              <a:defRPr/>
            </a:pPr>
            <a:r>
              <a:rPr kumimoji="1" lang="ja-JP" altLang="en-US"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rPr>
              <a:t>チーム・所属メンバ情報・メンバ関係性</a:t>
            </a:r>
            <a:endParaRPr kumimoji="1" lang="en-US" altLang="ja-JP" sz="2000"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16" name="直線コネクタ 15">
            <a:extLst>
              <a:ext uri="{FF2B5EF4-FFF2-40B4-BE49-F238E27FC236}">
                <a16:creationId xmlns:a16="http://schemas.microsoft.com/office/drawing/2014/main" id="{A153B4DD-9F29-4A0C-9584-A8F276AFF6D3}"/>
              </a:ext>
            </a:extLst>
          </p:cNvPr>
          <p:cNvCxnSpPr>
            <a:cxnSpLocks/>
          </p:cNvCxnSpPr>
          <p:nvPr/>
        </p:nvCxnSpPr>
        <p:spPr>
          <a:xfrm flipH="1">
            <a:off x="6140741" y="1350629"/>
            <a:ext cx="5593" cy="490755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コンテンツ プレースホルダー 2">
            <a:extLst>
              <a:ext uri="{FF2B5EF4-FFF2-40B4-BE49-F238E27FC236}">
                <a16:creationId xmlns:a16="http://schemas.microsoft.com/office/drawing/2014/main" id="{DD3C2C19-0726-4C86-A81C-D1E45040A8B2}"/>
              </a:ext>
            </a:extLst>
          </p:cNvPr>
          <p:cNvSpPr txBox="1">
            <a:spLocks/>
          </p:cNvSpPr>
          <p:nvPr/>
        </p:nvSpPr>
        <p:spPr>
          <a:xfrm>
            <a:off x="695543" y="1916473"/>
            <a:ext cx="5233148" cy="12739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Charge per Department/User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Total Call Count per Department/User</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Destination Dialed (Country)</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Call Duration Minutes</a:t>
            </a:r>
          </a:p>
        </p:txBody>
      </p:sp>
      <p:sp>
        <p:nvSpPr>
          <p:cNvPr id="47" name="コンテンツ プレースホルダー 2">
            <a:extLst>
              <a:ext uri="{FF2B5EF4-FFF2-40B4-BE49-F238E27FC236}">
                <a16:creationId xmlns:a16="http://schemas.microsoft.com/office/drawing/2014/main" id="{432BDCCB-5830-454F-A30F-BB73ADE6669E}"/>
              </a:ext>
            </a:extLst>
          </p:cNvPr>
          <p:cNvSpPr txBox="1">
            <a:spLocks/>
          </p:cNvSpPr>
          <p:nvPr/>
        </p:nvSpPr>
        <p:spPr>
          <a:xfrm>
            <a:off x="6594719" y="1856959"/>
            <a:ext cx="5099533" cy="1278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a:t>
            </a:r>
            <a:r>
              <a:rPr kumimoji="1" lang="en-US" altLang="ja-JP" sz="17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HeatMap</a:t>
            </a:r>
            <a:endPar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a:t>
            </a:r>
            <a:r>
              <a:rPr kumimoji="1" lang="en-US" altLang="ja-JP" sz="17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GeoMap</a:t>
            </a:r>
            <a:endPar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17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 Relation Network Graph</a:t>
            </a:r>
          </a:p>
        </p:txBody>
      </p:sp>
      <p:pic>
        <p:nvPicPr>
          <p:cNvPr id="11" name="図 10">
            <a:extLst>
              <a:ext uri="{FF2B5EF4-FFF2-40B4-BE49-F238E27FC236}">
                <a16:creationId xmlns:a16="http://schemas.microsoft.com/office/drawing/2014/main" id="{044E85EE-3351-4097-86EE-3A3A6D2273B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85577" y="3309054"/>
            <a:ext cx="4405745" cy="2384966"/>
          </a:xfrm>
          <a:prstGeom prst="rect">
            <a:avLst/>
          </a:prstGeom>
        </p:spPr>
      </p:pic>
      <p:pic>
        <p:nvPicPr>
          <p:cNvPr id="12" name="図 11">
            <a:extLst>
              <a:ext uri="{FF2B5EF4-FFF2-40B4-BE49-F238E27FC236}">
                <a16:creationId xmlns:a16="http://schemas.microsoft.com/office/drawing/2014/main" id="{870ADEA2-1694-41D2-B5E6-9E68D897F30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557140" y="4402811"/>
            <a:ext cx="3361460" cy="2171700"/>
          </a:xfrm>
          <a:prstGeom prst="rect">
            <a:avLst/>
          </a:prstGeom>
        </p:spPr>
      </p:pic>
      <p:pic>
        <p:nvPicPr>
          <p:cNvPr id="13" name="図 12">
            <a:extLst>
              <a:ext uri="{FF2B5EF4-FFF2-40B4-BE49-F238E27FC236}">
                <a16:creationId xmlns:a16="http://schemas.microsoft.com/office/drawing/2014/main" id="{D6C2E8EA-B018-4EDA-9039-3774DBD60983}"/>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929536" y="3318538"/>
            <a:ext cx="4288508" cy="2924621"/>
          </a:xfrm>
          <a:prstGeom prst="rect">
            <a:avLst/>
          </a:prstGeom>
          <a:ln>
            <a:solidFill>
              <a:schemeClr val="bg1">
                <a:lumMod val="85000"/>
              </a:schemeClr>
            </a:solidFill>
          </a:ln>
        </p:spPr>
      </p:pic>
      <p:pic>
        <p:nvPicPr>
          <p:cNvPr id="14" name="図 13">
            <a:extLst>
              <a:ext uri="{FF2B5EF4-FFF2-40B4-BE49-F238E27FC236}">
                <a16:creationId xmlns:a16="http://schemas.microsoft.com/office/drawing/2014/main" id="{AE2CC0C9-BCA5-4C2A-93CD-72D20BE69A79}"/>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73080" y="1668997"/>
            <a:ext cx="1425050" cy="279499"/>
          </a:xfrm>
          <a:prstGeom prst="rect">
            <a:avLst/>
          </a:prstGeom>
        </p:spPr>
      </p:pic>
      <p:pic>
        <p:nvPicPr>
          <p:cNvPr id="17" name="図 16">
            <a:extLst>
              <a:ext uri="{FF2B5EF4-FFF2-40B4-BE49-F238E27FC236}">
                <a16:creationId xmlns:a16="http://schemas.microsoft.com/office/drawing/2014/main" id="{589E7DDE-D3F5-4990-8418-72CC876ECF9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364387" y="1691277"/>
            <a:ext cx="1425050" cy="279499"/>
          </a:xfrm>
          <a:prstGeom prst="rect">
            <a:avLst/>
          </a:prstGeom>
        </p:spPr>
      </p:pic>
      <p:sp>
        <p:nvSpPr>
          <p:cNvPr id="3" name="スライド番号プレースホルダー 2">
            <a:extLst>
              <a:ext uri="{FF2B5EF4-FFF2-40B4-BE49-F238E27FC236}">
                <a16:creationId xmlns:a16="http://schemas.microsoft.com/office/drawing/2014/main" id="{21BA4981-B919-4D61-B9E3-97EC1363E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8" name="タイトル 1">
            <a:extLst>
              <a:ext uri="{FF2B5EF4-FFF2-40B4-BE49-F238E27FC236}">
                <a16:creationId xmlns:a16="http://schemas.microsoft.com/office/drawing/2014/main" id="{6412A2C4-E9F7-4386-9DC1-3F16231B8813}"/>
              </a:ext>
            </a:extLst>
          </p:cNvPr>
          <p:cNvSpPr>
            <a:spLocks noGrp="1"/>
          </p:cNvSpPr>
          <p:nvPr>
            <p:ph type="title"/>
          </p:nvPr>
        </p:nvSpPr>
        <p:spPr>
          <a:xfrm>
            <a:off x="562854" y="327934"/>
            <a:ext cx="10409945"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Usage</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主なグラフ構成</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③</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129784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活用・利用シーン</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利活用促進活動</a:t>
            </a:r>
            <a:endParaRPr kumimoji="1" lang="ja-JP" altLang="en-US" dirty="0"/>
          </a:p>
        </p:txBody>
      </p:sp>
    </p:spTree>
    <p:extLst>
      <p:ext uri="{BB962C8B-B14F-4D97-AF65-F5344CB8AC3E}">
        <p14:creationId xmlns:p14="http://schemas.microsoft.com/office/powerpoint/2010/main" val="3010915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サンプルグラフの活用フェーズについて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654341" y="3582732"/>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6" name="Rectangle 41">
            <a:extLst>
              <a:ext uri="{FF2B5EF4-FFF2-40B4-BE49-F238E27FC236}">
                <a16:creationId xmlns:a16="http://schemas.microsoft.com/office/drawing/2014/main" id="{636FEB58-7F48-48B0-BA61-5BB41A1F85B1}"/>
              </a:ext>
            </a:extLst>
          </p:cNvPr>
          <p:cNvSpPr/>
          <p:nvPr/>
        </p:nvSpPr>
        <p:spPr bwMode="auto">
          <a:xfrm>
            <a:off x="3362970" y="3582731"/>
            <a:ext cx="2644308" cy="742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7" name="Rectangle 42">
            <a:extLst>
              <a:ext uri="{FF2B5EF4-FFF2-40B4-BE49-F238E27FC236}">
                <a16:creationId xmlns:a16="http://schemas.microsoft.com/office/drawing/2014/main" id="{EEA448EF-1FDA-449E-865B-00B1C2F53064}"/>
              </a:ext>
            </a:extLst>
          </p:cNvPr>
          <p:cNvSpPr/>
          <p:nvPr/>
        </p:nvSpPr>
        <p:spPr bwMode="auto">
          <a:xfrm>
            <a:off x="6076436" y="3582730"/>
            <a:ext cx="2644308" cy="742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8" name="Rectangle 46">
            <a:extLst>
              <a:ext uri="{FF2B5EF4-FFF2-40B4-BE49-F238E27FC236}">
                <a16:creationId xmlns:a16="http://schemas.microsoft.com/office/drawing/2014/main" id="{3BBB713F-CE27-4500-B3EB-9AE42242C046}"/>
              </a:ext>
            </a:extLst>
          </p:cNvPr>
          <p:cNvSpPr/>
          <p:nvPr/>
        </p:nvSpPr>
        <p:spPr bwMode="auto">
          <a:xfrm>
            <a:off x="8789902" y="3582731"/>
            <a:ext cx="2644308" cy="741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875174" y="3712114"/>
            <a:ext cx="2590663"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Office365</a:t>
            </a: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t>
            </a: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Teams</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導入・業務改善計画</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0" name="Rectangle 24">
            <a:extLst>
              <a:ext uri="{FF2B5EF4-FFF2-40B4-BE49-F238E27FC236}">
                <a16:creationId xmlns:a16="http://schemas.microsoft.com/office/drawing/2014/main" id="{EA91CB07-66B0-46BD-B5C9-BB0DE457983B}"/>
              </a:ext>
            </a:extLst>
          </p:cNvPr>
          <p:cNvSpPr/>
          <p:nvPr/>
        </p:nvSpPr>
        <p:spPr>
          <a:xfrm>
            <a:off x="3811294" y="3712114"/>
            <a:ext cx="2212001"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部分・全面導入</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運用・管理</a:t>
            </a:r>
            <a:endPar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1" name="Rectangle 36">
            <a:extLst>
              <a:ext uri="{FF2B5EF4-FFF2-40B4-BE49-F238E27FC236}">
                <a16:creationId xmlns:a16="http://schemas.microsoft.com/office/drawing/2014/main" id="{D925ED6B-945B-4C87-88F1-095B3B4FF66C}"/>
              </a:ext>
            </a:extLst>
          </p:cNvPr>
          <p:cNvSpPr/>
          <p:nvPr/>
        </p:nvSpPr>
        <p:spPr>
          <a:xfrm>
            <a:off x="6467911" y="3712114"/>
            <a:ext cx="2206305"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定期利用状況確認</a:t>
            </a:r>
            <a:br>
              <a:rPr kumimoji="0" lang="en-US" altLang="ja-JP" sz="1600" b="1" dirty="0">
                <a:solidFill>
                  <a:srgbClr val="FFFFFF"/>
                </a:solidFill>
                <a:latin typeface="メイリオ" panose="020B0604030504040204" pitchFamily="50" charset="-128"/>
                <a:ea typeface="メイリオ" panose="020B0604030504040204" pitchFamily="50" charset="-128"/>
              </a:rPr>
            </a:br>
            <a:r>
              <a:rPr kumimoji="0" lang="en-US" altLang="ja-JP" sz="1600" b="1" dirty="0">
                <a:solidFill>
                  <a:srgbClr val="FFFFFF"/>
                </a:solidFill>
                <a:latin typeface="メイリオ" panose="020B0604030504040204" pitchFamily="50" charset="-128"/>
                <a:ea typeface="メイリオ" panose="020B0604030504040204" pitchFamily="50" charset="-128"/>
              </a:rPr>
              <a:t>Pros/Cons</a:t>
            </a:r>
            <a:r>
              <a:rPr kumimoji="0" lang="ja-JP" altLang="en-US" sz="1600" b="1" dirty="0">
                <a:solidFill>
                  <a:srgbClr val="FFFFFF"/>
                </a:solidFill>
                <a:latin typeface="メイリオ" panose="020B0604030504040204" pitchFamily="50" charset="-128"/>
                <a:ea typeface="メイリオ" panose="020B0604030504040204" pitchFamily="50" charset="-128"/>
              </a:rPr>
              <a:t>把握</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2" name="Rectangle 37">
            <a:extLst>
              <a:ext uri="{FF2B5EF4-FFF2-40B4-BE49-F238E27FC236}">
                <a16:creationId xmlns:a16="http://schemas.microsoft.com/office/drawing/2014/main" id="{77B53081-EA0F-487C-AEBF-B191A1657019}"/>
              </a:ext>
            </a:extLst>
          </p:cNvPr>
          <p:cNvSpPr/>
          <p:nvPr/>
        </p:nvSpPr>
        <p:spPr>
          <a:xfrm>
            <a:off x="9197022" y="3712114"/>
            <a:ext cx="2220395" cy="541687"/>
          </a:xfrm>
          <a:prstGeom prst="rect">
            <a:avLst/>
          </a:prstGeom>
        </p:spPr>
        <p:txBody>
          <a:bodyPr wrap="square">
            <a:spAutoFit/>
          </a:bodyPr>
          <a:lstStyle/>
          <a:p>
            <a:pPr marL="358486" lvl="0" defTabSz="914016">
              <a:lnSpc>
                <a:spcPct val="90000"/>
              </a:lnSpc>
              <a:spcAft>
                <a:spcPts val="1175"/>
              </a:spcAft>
              <a:defRPr/>
            </a:pP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課題改善活動</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dirty="0">
                <a:solidFill>
                  <a:srgbClr val="FFFFFF"/>
                </a:solidFill>
                <a:latin typeface="Segoe UI"/>
                <a:ea typeface="游ゴシック"/>
              </a:rPr>
              <a:t>強化</a:t>
            </a:r>
            <a:r>
              <a:rPr kumimoji="0" lang="ja-JP" altLang="en-US" sz="1600" b="1" dirty="0">
                <a:solidFill>
                  <a:srgbClr val="FFFFFF"/>
                </a:solidFill>
                <a:latin typeface="Segoe UI"/>
              </a:rPr>
              <a:t>週・</a:t>
            </a:r>
            <a:r>
              <a:rPr kumimoji="0" lang="ja-JP" altLang="en-US" sz="1600" b="1" dirty="0">
                <a:solidFill>
                  <a:srgbClr val="FFFFFF"/>
                </a:solidFill>
                <a:latin typeface="Segoe UI"/>
                <a:ea typeface="游ゴシック"/>
              </a:rPr>
              <a:t>月間活動</a:t>
            </a:r>
            <a:endPar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3" name="Rectangle 40">
            <a:extLst>
              <a:ext uri="{FF2B5EF4-FFF2-40B4-BE49-F238E27FC236}">
                <a16:creationId xmlns:a16="http://schemas.microsoft.com/office/drawing/2014/main" id="{82D2B054-E6F3-4B25-A391-00FAF508A2D3}"/>
              </a:ext>
            </a:extLst>
          </p:cNvPr>
          <p:cNvSpPr/>
          <p:nvPr/>
        </p:nvSpPr>
        <p:spPr>
          <a:xfrm>
            <a:off x="658604" y="3602677"/>
            <a:ext cx="52450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P</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4" name="Rectangle 43">
            <a:extLst>
              <a:ext uri="{FF2B5EF4-FFF2-40B4-BE49-F238E27FC236}">
                <a16:creationId xmlns:a16="http://schemas.microsoft.com/office/drawing/2014/main" id="{45DA4070-E930-47A7-AADE-CBD9F96AC3E7}"/>
              </a:ext>
            </a:extLst>
          </p:cNvPr>
          <p:cNvSpPr/>
          <p:nvPr/>
        </p:nvSpPr>
        <p:spPr>
          <a:xfrm>
            <a:off x="3373284" y="3602152"/>
            <a:ext cx="582211"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D</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5" name="Rectangle 44">
            <a:extLst>
              <a:ext uri="{FF2B5EF4-FFF2-40B4-BE49-F238E27FC236}">
                <a16:creationId xmlns:a16="http://schemas.microsoft.com/office/drawing/2014/main" id="{D4C94160-3BFC-4279-8F50-1283608D807B}"/>
              </a:ext>
            </a:extLst>
          </p:cNvPr>
          <p:cNvSpPr/>
          <p:nvPr/>
        </p:nvSpPr>
        <p:spPr>
          <a:xfrm>
            <a:off x="6080899" y="3610541"/>
            <a:ext cx="530915"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C</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16" name="Rectangle 45">
            <a:extLst>
              <a:ext uri="{FF2B5EF4-FFF2-40B4-BE49-F238E27FC236}">
                <a16:creationId xmlns:a16="http://schemas.microsoft.com/office/drawing/2014/main" id="{76B06F20-EB3D-4388-87C2-8923B2CC6E7A}"/>
              </a:ext>
            </a:extLst>
          </p:cNvPr>
          <p:cNvSpPr/>
          <p:nvPr/>
        </p:nvSpPr>
        <p:spPr>
          <a:xfrm>
            <a:off x="8800950" y="3603472"/>
            <a:ext cx="556563"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659029" y="4431773"/>
            <a:ext cx="10776992" cy="855334"/>
            <a:chOff x="1305762" y="2490486"/>
            <a:chExt cx="10994653"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51">
              <a:extLst>
                <a:ext uri="{FF2B5EF4-FFF2-40B4-BE49-F238E27FC236}">
                  <a16:creationId xmlns:a16="http://schemas.microsoft.com/office/drawing/2014/main" id="{00B58CEE-0025-4C86-92CE-F6CD9DC7E054}"/>
                </a:ext>
              </a:extLst>
            </p:cNvPr>
            <p:cNvCxnSpPr/>
            <p:nvPr/>
          </p:nvCxnSpPr>
          <p:spPr>
            <a:xfrm>
              <a:off x="9557310"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52">
              <a:extLst>
                <a:ext uri="{FF2B5EF4-FFF2-40B4-BE49-F238E27FC236}">
                  <a16:creationId xmlns:a16="http://schemas.microsoft.com/office/drawing/2014/main" id="{44EB6AE0-B498-4C54-9A0E-1393B1755066}"/>
                </a:ext>
              </a:extLst>
            </p:cNvPr>
            <p:cNvCxnSpPr/>
            <p:nvPr/>
          </p:nvCxnSpPr>
          <p:spPr>
            <a:xfrm>
              <a:off x="6797306"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54">
              <a:extLst>
                <a:ext uri="{FF2B5EF4-FFF2-40B4-BE49-F238E27FC236}">
                  <a16:creationId xmlns:a16="http://schemas.microsoft.com/office/drawing/2014/main" id="{A5405A23-7B8D-4E7D-9331-DDAD81F16FAC}"/>
                </a:ext>
              </a:extLst>
            </p:cNvPr>
            <p:cNvCxnSpPr/>
            <p:nvPr/>
          </p:nvCxnSpPr>
          <p:spPr>
            <a:xfrm>
              <a:off x="12300415"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733800" y="4419767"/>
            <a:ext cx="2509633"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チームワーク戦略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改善対象業務と改善案</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O365</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a:t>
            </a: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Teams</a:t>
            </a:r>
            <a:r>
              <a:rPr kumimoji="0" lang="ja-JP" altLang="en-US" sz="1222" dirty="0">
                <a:latin typeface="メイリオ" panose="020B0604030504040204" pitchFamily="50" charset="-128"/>
                <a:ea typeface="メイリオ" panose="020B0604030504040204" pitchFamily="50" charset="-128"/>
              </a:rPr>
              <a:t>の理解</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p:txBody>
      </p:sp>
      <p:sp>
        <p:nvSpPr>
          <p:cNvPr id="25" name="TextBox 62">
            <a:extLst>
              <a:ext uri="{FF2B5EF4-FFF2-40B4-BE49-F238E27FC236}">
                <a16:creationId xmlns:a16="http://schemas.microsoft.com/office/drawing/2014/main" id="{BC6933E8-0B4F-42F6-AC63-EDAB1F1FC614}"/>
              </a:ext>
            </a:extLst>
          </p:cNvPr>
          <p:cNvSpPr txBox="1"/>
          <p:nvPr/>
        </p:nvSpPr>
        <p:spPr>
          <a:xfrm>
            <a:off x="3434358" y="4431772"/>
            <a:ext cx="2509633"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IT</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rPr>
              <a:t>部門による導入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dirty="0">
                <a:latin typeface="メイリオ" panose="020B0604030504040204" pitchFamily="50" charset="-128"/>
                <a:ea typeface="メイリオ" panose="020B0604030504040204" pitchFamily="50" charset="-128"/>
              </a:rPr>
              <a:t>協力者による普及活動</a:t>
            </a:r>
            <a:endParaRPr kumimoji="0" lang="en-US" altLang="ja-JP" sz="1222" dirty="0">
              <a:latin typeface="メイリオ" panose="020B0604030504040204" pitchFamily="50" charset="-128"/>
              <a:ea typeface="メイリオ" panose="020B0604030504040204" pitchFamily="50" charset="-128"/>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dirty="0">
                <a:latin typeface="メイリオ" panose="020B0604030504040204" pitchFamily="50" charset="-128"/>
                <a:ea typeface="メイリオ" panose="020B0604030504040204" pitchFamily="50" charset="-128"/>
              </a:rPr>
              <a:t>エンドユーザー教育</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endParaRPr>
          </a:p>
        </p:txBody>
      </p:sp>
      <p:sp>
        <p:nvSpPr>
          <p:cNvPr id="26" name="TextBox 63">
            <a:extLst>
              <a:ext uri="{FF2B5EF4-FFF2-40B4-BE49-F238E27FC236}">
                <a16:creationId xmlns:a16="http://schemas.microsoft.com/office/drawing/2014/main" id="{317026EF-9A3F-4BFA-889F-50720B7A15D9}"/>
              </a:ext>
            </a:extLst>
          </p:cNvPr>
          <p:cNvSpPr txBox="1"/>
          <p:nvPr/>
        </p:nvSpPr>
        <p:spPr>
          <a:xfrm>
            <a:off x="6086993" y="4419767"/>
            <a:ext cx="2562057"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事業所・部門レベルの状況分析</a:t>
            </a:r>
          </a:p>
          <a:p>
            <a:pPr lvl="0" algn="ctr" defTabSz="914016">
              <a:defRPr/>
            </a:pPr>
            <a:r>
              <a:rPr kumimoji="0" lang="ja-JP" altLang="en-US" sz="1222" dirty="0">
                <a:latin typeface="メイリオ" panose="020B0604030504040204" pitchFamily="50" charset="-128"/>
                <a:ea typeface="メイリオ" panose="020B0604030504040204" pitchFamily="50" charset="-128"/>
              </a:rPr>
              <a:t>定期従業員満足度アンケート</a:t>
            </a:r>
          </a:p>
          <a:p>
            <a:pPr lvl="0" algn="ctr" defTabSz="914016">
              <a:defRPr/>
            </a:pPr>
            <a:r>
              <a:rPr kumimoji="0" lang="ja-JP" altLang="en-US" sz="1222" dirty="0">
                <a:latin typeface="メイリオ" panose="020B0604030504040204" pitchFamily="50" charset="-128"/>
                <a:ea typeface="メイリオ" panose="020B0604030504040204" pitchFamily="50" charset="-128"/>
              </a:rPr>
              <a:t>交通費削減等の効果測定</a:t>
            </a:r>
          </a:p>
        </p:txBody>
      </p:sp>
      <p:sp>
        <p:nvSpPr>
          <p:cNvPr id="27" name="TextBox 64">
            <a:extLst>
              <a:ext uri="{FF2B5EF4-FFF2-40B4-BE49-F238E27FC236}">
                <a16:creationId xmlns:a16="http://schemas.microsoft.com/office/drawing/2014/main" id="{6BEC037F-8F44-4BB4-B7F4-EE9E4D3D1122}"/>
              </a:ext>
            </a:extLst>
          </p:cNvPr>
          <p:cNvSpPr txBox="1"/>
          <p:nvPr/>
        </p:nvSpPr>
        <p:spPr>
          <a:xfrm>
            <a:off x="8804737" y="4419767"/>
            <a:ext cx="2562346"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部門別利用度競争イベント</a:t>
            </a:r>
          </a:p>
          <a:p>
            <a:pPr lvl="0" algn="ctr" defTabSz="914016">
              <a:defRPr/>
            </a:pPr>
            <a:r>
              <a:rPr kumimoji="0" lang="en-US" altLang="ja-JP" sz="1222" dirty="0">
                <a:latin typeface="メイリオ" panose="020B0604030504040204" pitchFamily="50" charset="-128"/>
                <a:ea typeface="メイリオ" panose="020B0604030504040204" pitchFamily="50" charset="-128"/>
              </a:rPr>
              <a:t>Focus</a:t>
            </a:r>
            <a:r>
              <a:rPr kumimoji="0" lang="ja-JP" altLang="en-US" sz="1222" dirty="0">
                <a:latin typeface="メイリオ" panose="020B0604030504040204" pitchFamily="50" charset="-128"/>
                <a:ea typeface="メイリオ" panose="020B0604030504040204" pitchFamily="50" charset="-128"/>
              </a:rPr>
              <a:t>をもった教育</a:t>
            </a:r>
          </a:p>
          <a:p>
            <a:pPr lvl="0" algn="ctr" defTabSz="914016">
              <a:defRPr/>
            </a:pPr>
            <a:r>
              <a:rPr kumimoji="0" lang="ja-JP" altLang="en-US" sz="1222" dirty="0">
                <a:latin typeface="メイリオ" panose="020B0604030504040204" pitchFamily="50" charset="-128"/>
                <a:ea typeface="メイリオ" panose="020B0604030504040204" pitchFamily="50" charset="-128"/>
              </a:rPr>
              <a:t>社内の事例の共有</a:t>
            </a:r>
          </a:p>
        </p:txBody>
      </p:sp>
      <p:pic>
        <p:nvPicPr>
          <p:cNvPr id="28" name="Picture 35">
            <a:extLst>
              <a:ext uri="{FF2B5EF4-FFF2-40B4-BE49-F238E27FC236}">
                <a16:creationId xmlns:a16="http://schemas.microsoft.com/office/drawing/2014/main" id="{EEA18E87-C92B-407B-BAFE-9DAC0E3CFE73}"/>
              </a:ext>
            </a:extLst>
          </p:cNvPr>
          <p:cNvPicPr>
            <a:picLocks noChangeAspect="1"/>
          </p:cNvPicPr>
          <p:nvPr/>
        </p:nvPicPr>
        <p:blipFill rotWithShape="1">
          <a:blip r:embed="rId3"/>
          <a:srcRect l="23586" t="7391" r="22431" b="16893"/>
          <a:stretch/>
        </p:blipFill>
        <p:spPr>
          <a:xfrm>
            <a:off x="650849" y="1120913"/>
            <a:ext cx="2642242" cy="2470678"/>
          </a:xfrm>
          <a:prstGeom prst="rect">
            <a:avLst/>
          </a:prstGeom>
        </p:spPr>
      </p:pic>
      <p:grpSp>
        <p:nvGrpSpPr>
          <p:cNvPr id="42" name="Group 49">
            <a:extLst>
              <a:ext uri="{FF2B5EF4-FFF2-40B4-BE49-F238E27FC236}">
                <a16:creationId xmlns:a16="http://schemas.microsoft.com/office/drawing/2014/main" id="{B64FB9F9-C455-43D8-9594-3A201F24BDCE}"/>
              </a:ext>
            </a:extLst>
          </p:cNvPr>
          <p:cNvGrpSpPr/>
          <p:nvPr/>
        </p:nvGrpSpPr>
        <p:grpSpPr>
          <a:xfrm>
            <a:off x="660427" y="5389515"/>
            <a:ext cx="10776992" cy="1170675"/>
            <a:chOff x="1305762" y="2490486"/>
            <a:chExt cx="10994653" cy="2511706"/>
          </a:xfrm>
        </p:grpSpPr>
        <p:cxnSp>
          <p:nvCxnSpPr>
            <p:cNvPr id="43" name="Straight Connector 50">
              <a:extLst>
                <a:ext uri="{FF2B5EF4-FFF2-40B4-BE49-F238E27FC236}">
                  <a16:creationId xmlns:a16="http://schemas.microsoft.com/office/drawing/2014/main" id="{8B38B8A8-C952-4519-8DE2-223B2DF08ED9}"/>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51">
              <a:extLst>
                <a:ext uri="{FF2B5EF4-FFF2-40B4-BE49-F238E27FC236}">
                  <a16:creationId xmlns:a16="http://schemas.microsoft.com/office/drawing/2014/main" id="{67531415-6494-4649-AD31-F87F89932F60}"/>
                </a:ext>
              </a:extLst>
            </p:cNvPr>
            <p:cNvCxnSpPr/>
            <p:nvPr/>
          </p:nvCxnSpPr>
          <p:spPr>
            <a:xfrm>
              <a:off x="9557310"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2">
              <a:extLst>
                <a:ext uri="{FF2B5EF4-FFF2-40B4-BE49-F238E27FC236}">
                  <a16:creationId xmlns:a16="http://schemas.microsoft.com/office/drawing/2014/main" id="{74E25F88-328D-452B-A867-6AF163B8356C}"/>
                </a:ext>
              </a:extLst>
            </p:cNvPr>
            <p:cNvCxnSpPr/>
            <p:nvPr/>
          </p:nvCxnSpPr>
          <p:spPr>
            <a:xfrm>
              <a:off x="6797306"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53">
              <a:extLst>
                <a:ext uri="{FF2B5EF4-FFF2-40B4-BE49-F238E27FC236}">
                  <a16:creationId xmlns:a16="http://schemas.microsoft.com/office/drawing/2014/main" id="{A4011F1B-BFC6-4205-B2D2-C73889F94B16}"/>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54">
              <a:extLst>
                <a:ext uri="{FF2B5EF4-FFF2-40B4-BE49-F238E27FC236}">
                  <a16:creationId xmlns:a16="http://schemas.microsoft.com/office/drawing/2014/main" id="{A2871F71-4F89-4B5C-9AB2-4C709160DD4A}"/>
                </a:ext>
              </a:extLst>
            </p:cNvPr>
            <p:cNvCxnSpPr/>
            <p:nvPr/>
          </p:nvCxnSpPr>
          <p:spPr>
            <a:xfrm>
              <a:off x="12300415"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矢印: 五方向 2">
            <a:extLst>
              <a:ext uri="{FF2B5EF4-FFF2-40B4-BE49-F238E27FC236}">
                <a16:creationId xmlns:a16="http://schemas.microsoft.com/office/drawing/2014/main" id="{E4C05AEC-C192-4DC0-AF81-C90D9CB704A8}"/>
              </a:ext>
            </a:extLst>
          </p:cNvPr>
          <p:cNvSpPr/>
          <p:nvPr/>
        </p:nvSpPr>
        <p:spPr>
          <a:xfrm>
            <a:off x="6098798" y="5461233"/>
            <a:ext cx="5243118" cy="536896"/>
          </a:xfrm>
          <a:prstGeom prst="homePlate">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ja-JP" altLang="en-US" sz="1400" dirty="0">
                <a:latin typeface="メイリオ" panose="020B0604030504040204" pitchFamily="50" charset="-128"/>
                <a:ea typeface="メイリオ" panose="020B0604030504040204" pitchFamily="50" charset="-128"/>
              </a:rPr>
              <a:t>・利用状況グラフ  部門別・ツール別による働き方確認</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・ユーザーアンケート　導入効果測定・成功</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失敗の把握</a:t>
            </a:r>
          </a:p>
        </p:txBody>
      </p:sp>
      <p:sp>
        <p:nvSpPr>
          <p:cNvPr id="49" name="矢印: 五方向 48">
            <a:extLst>
              <a:ext uri="{FF2B5EF4-FFF2-40B4-BE49-F238E27FC236}">
                <a16:creationId xmlns:a16="http://schemas.microsoft.com/office/drawing/2014/main" id="{6506243C-E5AE-4C5A-91DE-8627A4AB3BB7}"/>
              </a:ext>
            </a:extLst>
          </p:cNvPr>
          <p:cNvSpPr/>
          <p:nvPr/>
        </p:nvSpPr>
        <p:spPr>
          <a:xfrm>
            <a:off x="8783272" y="6058249"/>
            <a:ext cx="2560041" cy="392886"/>
          </a:xfrm>
          <a:prstGeom prst="homePlate">
            <a:avLst/>
          </a:prstGeom>
          <a:solidFill>
            <a:srgbClr val="B30D8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・部門別利用競争グラフ</a:t>
            </a:r>
            <a:endParaRPr kumimoji="1" lang="ja-JP" altLang="en-US" sz="1400" dirty="0">
              <a:latin typeface="メイリオ" panose="020B0604030504040204" pitchFamily="50" charset="-128"/>
              <a:ea typeface="メイリオ" panose="020B0604030504040204" pitchFamily="50" charset="-128"/>
            </a:endParaRPr>
          </a:p>
        </p:txBody>
      </p:sp>
      <p:sp>
        <p:nvSpPr>
          <p:cNvPr id="50" name="矢印: 五方向 49">
            <a:extLst>
              <a:ext uri="{FF2B5EF4-FFF2-40B4-BE49-F238E27FC236}">
                <a16:creationId xmlns:a16="http://schemas.microsoft.com/office/drawing/2014/main" id="{901F00EF-C8CF-46BF-8154-8C1C44FACA95}"/>
              </a:ext>
            </a:extLst>
          </p:cNvPr>
          <p:cNvSpPr/>
          <p:nvPr/>
        </p:nvSpPr>
        <p:spPr>
          <a:xfrm>
            <a:off x="714461" y="5771626"/>
            <a:ext cx="2560041" cy="781575"/>
          </a:xfrm>
          <a:prstGeom prst="homePlat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1400" dirty="0">
                <a:latin typeface="メイリオ" panose="020B0604030504040204" pitchFamily="50" charset="-128"/>
                <a:ea typeface="メイリオ" panose="020B0604030504040204" pitchFamily="50" charset="-128"/>
              </a:rPr>
              <a:t>・新展開ユーザー</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・新プロジェクト</a:t>
            </a:r>
            <a:br>
              <a:rPr lang="en-US" altLang="ja-JP" sz="1400" dirty="0">
                <a:latin typeface="メイリオ" panose="020B0604030504040204" pitchFamily="50" charset="-128"/>
                <a:ea typeface="メイリオ" panose="020B0604030504040204" pitchFamily="50" charset="-128"/>
              </a:rPr>
            </a:br>
            <a:r>
              <a:rPr lang="ja-JP" altLang="en-US" sz="1400" dirty="0" err="1">
                <a:latin typeface="メイリオ" panose="020B0604030504040204" pitchFamily="50" charset="-128"/>
                <a:ea typeface="メイリオ" panose="020B0604030504040204" pitchFamily="50" charset="-128"/>
              </a:rPr>
              <a:t>への</a:t>
            </a:r>
            <a:r>
              <a:rPr lang="ja-JP" altLang="en-US" sz="1400" dirty="0">
                <a:latin typeface="メイリオ" panose="020B0604030504040204" pitchFamily="50" charset="-128"/>
                <a:ea typeface="メイリオ" panose="020B0604030504040204" pitchFamily="50" charset="-128"/>
              </a:rPr>
              <a:t>備え</a:t>
            </a:r>
            <a:endParaRPr kumimoji="1" lang="ja-JP" altLang="en-US" sz="1400" dirty="0">
              <a:latin typeface="メイリオ" panose="020B0604030504040204" pitchFamily="50" charset="-128"/>
              <a:ea typeface="メイリオ" panose="020B0604030504040204" pitchFamily="50" charset="-128"/>
            </a:endParaRPr>
          </a:p>
        </p:txBody>
      </p:sp>
      <p:sp>
        <p:nvSpPr>
          <p:cNvPr id="51" name="四角形: 角を丸くする 50">
            <a:extLst>
              <a:ext uri="{FF2B5EF4-FFF2-40B4-BE49-F238E27FC236}">
                <a16:creationId xmlns:a16="http://schemas.microsoft.com/office/drawing/2014/main" id="{43D5E667-27C4-4728-8FAC-4A5C431A0D95}"/>
              </a:ext>
            </a:extLst>
          </p:cNvPr>
          <p:cNvSpPr/>
          <p:nvPr/>
        </p:nvSpPr>
        <p:spPr>
          <a:xfrm>
            <a:off x="973123" y="4404220"/>
            <a:ext cx="2072081" cy="9479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直線矢印コネクタ 52">
            <a:extLst>
              <a:ext uri="{FF2B5EF4-FFF2-40B4-BE49-F238E27FC236}">
                <a16:creationId xmlns:a16="http://schemas.microsoft.com/office/drawing/2014/main" id="{CFB583DA-AF30-4A73-83E6-43BEF24E1668}"/>
              </a:ext>
            </a:extLst>
          </p:cNvPr>
          <p:cNvCxnSpPr>
            <a:cxnSpLocks/>
          </p:cNvCxnSpPr>
          <p:nvPr/>
        </p:nvCxnSpPr>
        <p:spPr>
          <a:xfrm>
            <a:off x="2055303" y="5620624"/>
            <a:ext cx="401832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E1D6D7EC-0F9C-4FEC-B72E-AFDFADB629D7}"/>
              </a:ext>
            </a:extLst>
          </p:cNvPr>
          <p:cNvCxnSpPr>
            <a:cxnSpLocks/>
          </p:cNvCxnSpPr>
          <p:nvPr/>
        </p:nvCxnSpPr>
        <p:spPr>
          <a:xfrm>
            <a:off x="2046914" y="5335399"/>
            <a:ext cx="0" cy="293614"/>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EB0F05A5-F8D5-4150-83D8-1084496A7B87}"/>
              </a:ext>
            </a:extLst>
          </p:cNvPr>
          <p:cNvSpPr txBox="1"/>
          <p:nvPr/>
        </p:nvSpPr>
        <p:spPr>
          <a:xfrm>
            <a:off x="6048464" y="6048463"/>
            <a:ext cx="2525086" cy="523220"/>
          </a:xfrm>
          <a:prstGeom prst="rect">
            <a:avLst/>
          </a:prstGeom>
          <a:noFill/>
        </p:spPr>
        <p:txBody>
          <a:bodyPr wrap="square" rtlCol="0">
            <a:spAutoFit/>
          </a:bodyPr>
          <a:lstStyle/>
          <a:p>
            <a:r>
              <a:rPr lang="ja-JP" altLang="en-US" sz="1400" dirty="0">
                <a:solidFill>
                  <a:srgbClr val="FF0000"/>
                </a:solidFill>
                <a:latin typeface="メイリオ" panose="020B0604030504040204" pitchFamily="50" charset="-128"/>
                <a:ea typeface="メイリオ" panose="020B0604030504040204" pitchFamily="50" charset="-128"/>
              </a:rPr>
              <a:t>業務改善の確認</a:t>
            </a:r>
            <a:br>
              <a:rPr lang="en-US" altLang="ja-JP" sz="1400" dirty="0">
                <a:solidFill>
                  <a:srgbClr val="FF0000"/>
                </a:solidFill>
                <a:latin typeface="メイリオ" panose="020B0604030504040204" pitchFamily="50" charset="-128"/>
                <a:ea typeface="メイリオ" panose="020B0604030504040204" pitchFamily="50" charset="-128"/>
              </a:rPr>
            </a:br>
            <a:r>
              <a:rPr lang="ja-JP" altLang="en-US" sz="1400" dirty="0">
                <a:solidFill>
                  <a:srgbClr val="FF0000"/>
                </a:solidFill>
                <a:latin typeface="メイリオ" panose="020B0604030504040204" pitchFamily="50" charset="-128"/>
                <a:ea typeface="メイリオ" panose="020B0604030504040204" pitchFamily="50" charset="-128"/>
              </a:rPr>
              <a:t>ブロッカーの把握・廃除</a:t>
            </a:r>
            <a:endParaRPr kumimoji="1" lang="ja-JP" altLang="en-US" sz="1400" dirty="0">
              <a:solidFill>
                <a:srgbClr val="FF0000"/>
              </a:solidFill>
              <a:latin typeface="メイリオ" panose="020B0604030504040204" pitchFamily="50" charset="-128"/>
              <a:ea typeface="メイリオ" panose="020B0604030504040204" pitchFamily="50" charset="-128"/>
            </a:endParaRPr>
          </a:p>
        </p:txBody>
      </p:sp>
      <p:pic>
        <p:nvPicPr>
          <p:cNvPr id="60" name="図 59" descr="人, 男性, テーブル, ラップトップ が含まれている画像&#10;&#10;非常に高い精度で生成された説明">
            <a:extLst>
              <a:ext uri="{FF2B5EF4-FFF2-40B4-BE49-F238E27FC236}">
                <a16:creationId xmlns:a16="http://schemas.microsoft.com/office/drawing/2014/main" id="{DC9DDA24-BD72-4C48-A249-7D6BB2754EE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83272" y="1112107"/>
            <a:ext cx="2650921" cy="2469991"/>
          </a:xfrm>
          <a:prstGeom prst="rect">
            <a:avLst/>
          </a:prstGeom>
        </p:spPr>
      </p:pic>
      <p:pic>
        <p:nvPicPr>
          <p:cNvPr id="61" name="図 60">
            <a:extLst>
              <a:ext uri="{FF2B5EF4-FFF2-40B4-BE49-F238E27FC236}">
                <a16:creationId xmlns:a16="http://schemas.microsoft.com/office/drawing/2014/main" id="{FD2B8BBE-3182-4F77-B4FD-BACDD1B8E2D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73629" y="1104364"/>
            <a:ext cx="2650921" cy="2477735"/>
          </a:xfrm>
          <a:prstGeom prst="rect">
            <a:avLst/>
          </a:prstGeom>
        </p:spPr>
      </p:pic>
      <p:pic>
        <p:nvPicPr>
          <p:cNvPr id="62" name="図 61">
            <a:extLst>
              <a:ext uri="{FF2B5EF4-FFF2-40B4-BE49-F238E27FC236}">
                <a16:creationId xmlns:a16="http://schemas.microsoft.com/office/drawing/2014/main" id="{C59EAA0A-8E01-44EE-AF71-3CE35C69B54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1035"/>
          <a:stretch/>
        </p:blipFill>
        <p:spPr>
          <a:xfrm>
            <a:off x="3363986" y="1115736"/>
            <a:ext cx="2642532" cy="2487336"/>
          </a:xfrm>
          <a:prstGeom prst="rect">
            <a:avLst/>
          </a:prstGeom>
        </p:spPr>
      </p:pic>
    </p:spTree>
    <p:extLst>
      <p:ext uri="{BB962C8B-B14F-4D97-AF65-F5344CB8AC3E}">
        <p14:creationId xmlns:p14="http://schemas.microsoft.com/office/powerpoint/2010/main" val="1511236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0"/>
                                  </p:stCondLst>
                                  <p:childTnLst>
                                    <p:animMotion origin="layout" path="M 1.45833E-6 -4.81481E-6 L -0.03672 -4.81481E-6 " pathEditMode="relative" rAng="0" ptsTypes="AA">
                                      <p:cBhvr>
                                        <p:cTn id="14" dur="500" spd="-100000" fill="hold"/>
                                        <p:tgtEl>
                                          <p:spTgt spid="25"/>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0"/>
                                  </p:stCondLst>
                                  <p:childTnLst>
                                    <p:animMotion origin="layout" path="M 3.8652E-6 1.90195E-6 L -0.03677 1.90195E-6 " pathEditMode="relative" rAng="0" ptsTypes="AA">
                                      <p:cBhvr>
                                        <p:cTn id="19" dur="500" spd="-100000" fill="hold"/>
                                        <p:tgtEl>
                                          <p:spTgt spid="26"/>
                                        </p:tgtEl>
                                        <p:attrNameLst>
                                          <p:attrName>ppt_x</p:attrName>
                                          <p:attrName>ppt_y</p:attrName>
                                        </p:attrNameLst>
                                      </p:cBhvr>
                                      <p:rCtr x="-1838" y="0"/>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3.33333E-6 -4.44444E-6 L -0.03672 -4.44444E-6 " pathEditMode="relative" rAng="0" ptsTypes="AA">
                                      <p:cBhvr>
                                        <p:cTn id="24" dur="500" spd="-100000" fill="hold"/>
                                        <p:tgtEl>
                                          <p:spTgt spid="2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はじめに</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1006679" y="2449950"/>
            <a:ext cx="10850525" cy="1367041"/>
          </a:xfrm>
        </p:spPr>
        <p:txBody>
          <a:bodyPr>
            <a:noAutofit/>
          </a:bodyPr>
          <a:lstStyle/>
          <a:p>
            <a:r>
              <a:rPr lang="ja-JP" altLang="en-US" sz="2000" b="1" dirty="0">
                <a:solidFill>
                  <a:srgbClr val="0070C0"/>
                </a:solidFill>
                <a:latin typeface="Meiryo UI" panose="020B0604030504040204" pitchFamily="50" charset="-128"/>
                <a:ea typeface="Meiryo UI" panose="020B0604030504040204" pitchFamily="50" charset="-128"/>
              </a:rPr>
              <a:t>本</a:t>
            </a:r>
            <a:r>
              <a:rPr lang="en-US" altLang="ja-JP" sz="2000" b="1" dirty="0">
                <a:solidFill>
                  <a:srgbClr val="0070C0"/>
                </a:solidFill>
                <a:latin typeface="Meiryo UI" panose="020B0604030504040204" pitchFamily="50" charset="-128"/>
                <a:ea typeface="Meiryo UI" panose="020B0604030504040204" pitchFamily="50" charset="-128"/>
              </a:rPr>
              <a:t>Power</a:t>
            </a:r>
            <a:r>
              <a:rPr lang="ja-JP" altLang="en-US" sz="2000" b="1" dirty="0">
                <a:solidFill>
                  <a:srgbClr val="0070C0"/>
                </a:solidFill>
                <a:latin typeface="Meiryo UI" panose="020B0604030504040204" pitchFamily="50" charset="-128"/>
                <a:ea typeface="Meiryo UI" panose="020B0604030504040204" pitchFamily="50" charset="-128"/>
              </a:rPr>
              <a:t> </a:t>
            </a:r>
            <a:r>
              <a:rPr lang="en-US" altLang="ja-JP" sz="2000" b="1" dirty="0">
                <a:solidFill>
                  <a:srgbClr val="0070C0"/>
                </a:solidFill>
                <a:latin typeface="Meiryo UI" panose="020B0604030504040204" pitchFamily="50" charset="-128"/>
                <a:ea typeface="Meiryo UI" panose="020B0604030504040204" pitchFamily="50" charset="-128"/>
              </a:rPr>
              <a:t>BI</a:t>
            </a:r>
            <a:r>
              <a:rPr lang="ja-JP" altLang="en-US" sz="2000" b="1" dirty="0">
                <a:solidFill>
                  <a:srgbClr val="0070C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2000" b="1" u="sng" dirty="0">
                <a:solidFill>
                  <a:srgbClr val="0070C0"/>
                </a:solidFill>
                <a:latin typeface="Meiryo UI" panose="020B0604030504040204" pitchFamily="50" charset="-128"/>
                <a:ea typeface="Meiryo UI" panose="020B0604030504040204" pitchFamily="50" charset="-128"/>
              </a:rPr>
            </a:br>
            <a:br>
              <a:rPr lang="en-US" altLang="ja-JP" sz="2000" b="1" u="sng" dirty="0">
                <a:solidFill>
                  <a:srgbClr val="0070C0"/>
                </a:solidFill>
                <a:latin typeface="Meiryo UI" panose="020B0604030504040204" pitchFamily="50" charset="-128"/>
                <a:ea typeface="Meiryo UI" panose="020B0604030504040204" pitchFamily="50" charset="-128"/>
              </a:rPr>
            </a:br>
            <a:r>
              <a:rPr lang="ja-JP" altLang="en-US" sz="2000" dirty="0">
                <a:solidFill>
                  <a:srgbClr val="0070C0"/>
                </a:solidFill>
                <a:latin typeface="Meiryo UI" panose="020B0604030504040204" pitchFamily="50" charset="-128"/>
                <a:ea typeface="Meiryo UI" panose="020B0604030504040204" pitchFamily="50" charset="-128"/>
              </a:rPr>
              <a:t>目的は、</a:t>
            </a:r>
            <a:r>
              <a:rPr lang="en-US" altLang="ja-JP" sz="2000" dirty="0">
                <a:solidFill>
                  <a:srgbClr val="0070C0"/>
                </a:solidFill>
                <a:latin typeface="Meiryo UI" panose="020B0604030504040204" pitchFamily="50" charset="-128"/>
                <a:ea typeface="Meiryo UI" panose="020B0604030504040204" pitchFamily="50" charset="-128"/>
              </a:rPr>
              <a:t>Excel</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Pivot</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Table</a:t>
            </a:r>
            <a:r>
              <a:rPr lang="ja-JP" altLang="en-US" sz="2000" dirty="0">
                <a:solidFill>
                  <a:srgbClr val="0070C0"/>
                </a:solidFill>
                <a:latin typeface="Meiryo UI" panose="020B0604030504040204" pitchFamily="50" charset="-128"/>
                <a:ea typeface="Meiryo UI" panose="020B0604030504040204" pitchFamily="50" charset="-128"/>
              </a:rPr>
              <a:t>等で手動で利用状況レポート作成しているお客様が</a:t>
            </a:r>
            <a:br>
              <a:rPr lang="en-US" altLang="ja-JP" sz="2000" dirty="0">
                <a:solidFill>
                  <a:srgbClr val="0070C0"/>
                </a:solidFill>
                <a:latin typeface="Meiryo UI" panose="020B0604030504040204" pitchFamily="50" charset="-128"/>
                <a:ea typeface="Meiryo UI" panose="020B0604030504040204" pitchFamily="50" charset="-128"/>
              </a:rPr>
            </a:br>
            <a:r>
              <a:rPr lang="en-US" altLang="ja-JP" sz="2000" dirty="0">
                <a:solidFill>
                  <a:srgbClr val="0070C0"/>
                </a:solidFill>
                <a:latin typeface="Meiryo UI" panose="020B0604030504040204" pitchFamily="50" charset="-128"/>
                <a:ea typeface="Meiryo UI" panose="020B0604030504040204" pitchFamily="50" charset="-128"/>
              </a:rPr>
              <a:t>Power</a:t>
            </a:r>
            <a:r>
              <a:rPr lang="ja-JP" altLang="en-US" sz="2000" dirty="0">
                <a:solidFill>
                  <a:srgbClr val="0070C0"/>
                </a:solidFill>
                <a:latin typeface="Meiryo UI" panose="020B0604030504040204" pitchFamily="50" charset="-128"/>
                <a:ea typeface="Meiryo UI" panose="020B0604030504040204" pitchFamily="50" charset="-128"/>
              </a:rPr>
              <a:t> </a:t>
            </a:r>
            <a:r>
              <a:rPr lang="en-US" altLang="ja-JP" sz="2000" dirty="0">
                <a:solidFill>
                  <a:srgbClr val="0070C0"/>
                </a:solidFill>
                <a:latin typeface="Meiryo UI" panose="020B0604030504040204" pitchFamily="50" charset="-128"/>
                <a:ea typeface="Meiryo UI" panose="020B0604030504040204" pitchFamily="50" charset="-128"/>
              </a:rPr>
              <a:t>BI</a:t>
            </a:r>
            <a:r>
              <a:rPr lang="ja-JP" altLang="en-US" sz="2000" dirty="0">
                <a:solidFill>
                  <a:srgbClr val="0070C0"/>
                </a:solidFill>
                <a:latin typeface="Meiryo UI" panose="020B0604030504040204" pitchFamily="50" charset="-128"/>
                <a:ea typeface="Meiryo UI" panose="020B0604030504040204" pitchFamily="50" charset="-128"/>
              </a:rPr>
              <a:t>を利用することにより、より簡単にレポート作成するコンセプトを理解頂くものです。</a:t>
            </a:r>
            <a:endParaRPr lang="en-US" altLang="ja-JP" sz="2000" dirty="0">
              <a:solidFill>
                <a:srgbClr val="0070C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440744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サンプルグラフの活用前の目的明確化</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4" name="Rectangle 43">
            <a:extLst>
              <a:ext uri="{FF2B5EF4-FFF2-40B4-BE49-F238E27FC236}">
                <a16:creationId xmlns:a16="http://schemas.microsoft.com/office/drawing/2014/main" id="{45DA4070-E930-47A7-AADE-CBD9F96AC3E7}"/>
              </a:ext>
            </a:extLst>
          </p:cNvPr>
          <p:cNvSpPr/>
          <p:nvPr/>
        </p:nvSpPr>
        <p:spPr>
          <a:xfrm>
            <a:off x="3373284" y="3602152"/>
            <a:ext cx="582211" cy="695575"/>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D</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66630"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909968" y="4679826"/>
            <a:ext cx="2509633" cy="957060"/>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チームワーク戦略</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改善対象業務と改善案</a:t>
            </a:r>
            <a:endPar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O365</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a:t>
            </a:r>
            <a:r>
              <a:rPr kumimoji="0" lang="en-US" altLang="ja-JP"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Teams</a:t>
            </a:r>
            <a:r>
              <a:rPr kumimoji="0" lang="ja-JP" alt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rPr>
              <a:t>の理解</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p:txBody>
      </p:sp>
      <p:pic>
        <p:nvPicPr>
          <p:cNvPr id="28" name="Picture 35">
            <a:extLst>
              <a:ext uri="{FF2B5EF4-FFF2-40B4-BE49-F238E27FC236}">
                <a16:creationId xmlns:a16="http://schemas.microsoft.com/office/drawing/2014/main" id="{EEA18E87-C92B-407B-BAFE-9DAC0E3CFE73}"/>
              </a:ext>
            </a:extLst>
          </p:cNvPr>
          <p:cNvPicPr>
            <a:picLocks noChangeAspect="1"/>
          </p:cNvPicPr>
          <p:nvPr/>
        </p:nvPicPr>
        <p:blipFill rotWithShape="1">
          <a:blip r:embed="rId3"/>
          <a:srcRect l="23586" t="7391" r="22431" b="16893"/>
          <a:stretch/>
        </p:blipFill>
        <p:spPr>
          <a:xfrm>
            <a:off x="827017" y="1380972"/>
            <a:ext cx="2642242" cy="2470678"/>
          </a:xfrm>
          <a:prstGeom prst="rect">
            <a:avLst/>
          </a:prstGeom>
        </p:spPr>
      </p:pic>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35105" y="1288152"/>
            <a:ext cx="7961152" cy="817486"/>
          </a:xfrm>
        </p:spPr>
        <p:txBody>
          <a:bodyPr>
            <a:noAutofit/>
          </a:bodyPr>
          <a:lstStyle/>
          <a:p>
            <a:pPr marL="342900" indent="-342900">
              <a:buFont typeface="Wingdings" panose="05000000000000000000" pitchFamily="2" charset="2"/>
              <a:buChar char="ü"/>
            </a:pPr>
            <a:r>
              <a:rPr lang="en-US" altLang="ja-JP" sz="2000" dirty="0">
                <a:solidFill>
                  <a:schemeClr val="tx1"/>
                </a:solidFill>
                <a:latin typeface="Meiryo UI" panose="020B0604030504040204" pitchFamily="50" charset="-128"/>
                <a:ea typeface="Meiryo UI" panose="020B0604030504040204" pitchFamily="50" charset="-128"/>
              </a:rPr>
              <a:t>Office365</a:t>
            </a:r>
            <a:r>
              <a:rPr lang="ja-JP" altLang="en-US" sz="2000" dirty="0">
                <a:solidFill>
                  <a:schemeClr val="tx1"/>
                </a:solidFill>
                <a:latin typeface="Meiryo UI" panose="020B0604030504040204" pitchFamily="50" charset="-128"/>
                <a:ea typeface="Meiryo UI" panose="020B0604030504040204" pitchFamily="50" charset="-128"/>
              </a:rPr>
              <a:t>・</a:t>
            </a:r>
            <a:r>
              <a:rPr lang="en-US" altLang="ja-JP" sz="2000" dirty="0">
                <a:solidFill>
                  <a:schemeClr val="tx1"/>
                </a:solidFill>
                <a:latin typeface="Meiryo UI" panose="020B0604030504040204" pitchFamily="50" charset="-128"/>
                <a:ea typeface="Meiryo UI" panose="020B0604030504040204" pitchFamily="50" charset="-128"/>
              </a:rPr>
              <a:t>Teams</a:t>
            </a:r>
            <a:r>
              <a:rPr lang="ja-JP" altLang="en-US" sz="2000" dirty="0">
                <a:solidFill>
                  <a:schemeClr val="tx1"/>
                </a:solidFill>
                <a:latin typeface="Meiryo UI" panose="020B0604030504040204" pitchFamily="50" charset="-128"/>
                <a:ea typeface="Meiryo UI" panose="020B0604030504040204" pitchFamily="50" charset="-128"/>
              </a:rPr>
              <a:t>導入による期待する効果を明確化する</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大まかに“いつまでにどのくらい”（例：アクティブユーザー）の目標を設定する</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効果を測定する方法を共有・決定しておく</a:t>
            </a:r>
            <a:endParaRPr lang="en-US" altLang="ja-JP" sz="1600" dirty="0">
              <a:solidFill>
                <a:schemeClr val="tx1"/>
              </a:solidFill>
              <a:latin typeface="Meiryo UI" panose="020B0604030504040204" pitchFamily="50" charset="-128"/>
              <a:ea typeface="Meiryo UI" panose="020B0604030504040204" pitchFamily="50" charset="-128"/>
            </a:endParaRPr>
          </a:p>
        </p:txBody>
      </p:sp>
      <p:grpSp>
        <p:nvGrpSpPr>
          <p:cNvPr id="30" name="グループ化 29">
            <a:extLst>
              <a:ext uri="{FF2B5EF4-FFF2-40B4-BE49-F238E27FC236}">
                <a16:creationId xmlns:a16="http://schemas.microsoft.com/office/drawing/2014/main" id="{974D743B-3D5B-459F-8499-2C3A7D2428B4}"/>
              </a:ext>
            </a:extLst>
          </p:cNvPr>
          <p:cNvGrpSpPr/>
          <p:nvPr/>
        </p:nvGrpSpPr>
        <p:grpSpPr>
          <a:xfrm>
            <a:off x="4555222" y="2547898"/>
            <a:ext cx="6660859" cy="1160035"/>
            <a:chOff x="4555222" y="2338173"/>
            <a:chExt cx="6660859" cy="1160035"/>
          </a:xfrm>
        </p:grpSpPr>
        <p:sp>
          <p:nvSpPr>
            <p:cNvPr id="23" name="矢印: 右 22">
              <a:extLst>
                <a:ext uri="{FF2B5EF4-FFF2-40B4-BE49-F238E27FC236}">
                  <a16:creationId xmlns:a16="http://schemas.microsoft.com/office/drawing/2014/main" id="{C0CA39BB-38B1-422D-AA99-604CE9376FF6}"/>
                </a:ext>
              </a:extLst>
            </p:cNvPr>
            <p:cNvSpPr/>
            <p:nvPr/>
          </p:nvSpPr>
          <p:spPr>
            <a:xfrm>
              <a:off x="4555222" y="2634144"/>
              <a:ext cx="461395" cy="285225"/>
            </a:xfrm>
            <a:prstGeom prst="rightArrow">
              <a:avLst/>
            </a:prstGeom>
            <a:solidFill>
              <a:srgbClr val="B30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プレースホルダー 3">
              <a:extLst>
                <a:ext uri="{FF2B5EF4-FFF2-40B4-BE49-F238E27FC236}">
                  <a16:creationId xmlns:a16="http://schemas.microsoft.com/office/drawing/2014/main" id="{93C4E26A-676E-49E3-9F82-D452B9C197EE}"/>
                </a:ext>
              </a:extLst>
            </p:cNvPr>
            <p:cNvSpPr txBox="1">
              <a:spLocks/>
            </p:cNvSpPr>
            <p:nvPr/>
          </p:nvSpPr>
          <p:spPr>
            <a:xfrm>
              <a:off x="5142451" y="2338173"/>
              <a:ext cx="6073630" cy="1160035"/>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b="1" dirty="0">
                  <a:solidFill>
                    <a:srgbClr val="B30D8F"/>
                  </a:solidFill>
                  <a:latin typeface="Meiryo UI" panose="020B0604030504040204" pitchFamily="50" charset="-128"/>
                  <a:ea typeface="Meiryo UI" panose="020B0604030504040204" pitchFamily="50" charset="-128"/>
                </a:rPr>
                <a:t>・部門別（会社・事業部・部）・ユーザー別利用状況把握</a:t>
              </a:r>
              <a:endParaRPr lang="en-US" altLang="ja-JP" sz="1600" b="1" dirty="0">
                <a:solidFill>
                  <a:srgbClr val="B30D8F"/>
                </a:solidFill>
                <a:latin typeface="Meiryo UI" panose="020B0604030504040204" pitchFamily="50" charset="-128"/>
                <a:ea typeface="Meiryo UI" panose="020B0604030504040204" pitchFamily="50" charset="-128"/>
              </a:endParaRPr>
            </a:p>
            <a:p>
              <a:r>
                <a:rPr lang="ja-JP" altLang="en-US" sz="1600" b="1" dirty="0">
                  <a:solidFill>
                    <a:srgbClr val="B30D8F"/>
                  </a:solidFill>
                  <a:latin typeface="Meiryo UI" panose="020B0604030504040204" pitchFamily="50" charset="-128"/>
                  <a:ea typeface="Meiryo UI" panose="020B0604030504040204" pitchFamily="50" charset="-128"/>
                </a:rPr>
                <a:t>・部門別の交通費・営業成績等数値との照合</a:t>
              </a:r>
              <a:endParaRPr lang="en-US" altLang="ja-JP" sz="1600" b="1" dirty="0">
                <a:solidFill>
                  <a:srgbClr val="B30D8F"/>
                </a:solidFill>
                <a:latin typeface="Meiryo UI" panose="020B0604030504040204" pitchFamily="50" charset="-128"/>
                <a:ea typeface="Meiryo UI" panose="020B0604030504040204" pitchFamily="50" charset="-128"/>
              </a:endParaRPr>
            </a:p>
            <a:p>
              <a:r>
                <a:rPr lang="ja-JP" altLang="en-US" sz="1600" b="1" dirty="0">
                  <a:solidFill>
                    <a:srgbClr val="B30D8F"/>
                  </a:solidFill>
                  <a:latin typeface="Meiryo UI" panose="020B0604030504040204" pitchFamily="50" charset="-128"/>
                  <a:ea typeface="Meiryo UI" panose="020B0604030504040204" pitchFamily="50" charset="-128"/>
                </a:rPr>
                <a:t>・ユーザーアンケートと質問事項の決定</a:t>
              </a:r>
            </a:p>
          </p:txBody>
        </p:sp>
      </p:grpSp>
      <p:sp>
        <p:nvSpPr>
          <p:cNvPr id="29" name="四角形: メモ 28">
            <a:extLst>
              <a:ext uri="{FF2B5EF4-FFF2-40B4-BE49-F238E27FC236}">
                <a16:creationId xmlns:a16="http://schemas.microsoft.com/office/drawing/2014/main" id="{58D9BAE4-AF15-40E4-89A3-66644C49C628}"/>
              </a:ext>
            </a:extLst>
          </p:cNvPr>
          <p:cNvSpPr/>
          <p:nvPr/>
        </p:nvSpPr>
        <p:spPr>
          <a:xfrm>
            <a:off x="4513277" y="3749878"/>
            <a:ext cx="7105475" cy="2718033"/>
          </a:xfrm>
          <a:prstGeom prst="foldedCorner">
            <a:avLst/>
          </a:prstGeom>
          <a:solidFill>
            <a:srgbClr val="FFF9E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400" dirty="0">
              <a:solidFill>
                <a:schemeClr val="tx1"/>
              </a:solidFill>
              <a:latin typeface="メイリオ" panose="020B0604030504040204" pitchFamily="50" charset="-128"/>
              <a:ea typeface="メイリオ" panose="020B0604030504040204" pitchFamily="50" charset="-128"/>
            </a:endParaRPr>
          </a:p>
          <a:p>
            <a:endParaRPr lang="en-US" altLang="ja-JP" sz="1400" dirty="0">
              <a:solidFill>
                <a:schemeClr val="tx1"/>
              </a:solidFill>
              <a:latin typeface="メイリオ" panose="020B0604030504040204" pitchFamily="50" charset="-128"/>
              <a:ea typeface="メイリオ" panose="020B0604030504040204" pitchFamily="50" charset="-128"/>
            </a:endParaRPr>
          </a:p>
          <a:p>
            <a:r>
              <a:rPr lang="en-US" altLang="ja-JP" sz="1400" dirty="0">
                <a:solidFill>
                  <a:schemeClr val="tx1"/>
                </a:solidFill>
                <a:latin typeface="メイリオ" panose="020B0604030504040204" pitchFamily="50" charset="-128"/>
                <a:ea typeface="メイリオ" panose="020B0604030504040204" pitchFamily="50" charset="-128"/>
              </a:rPr>
              <a:t>Teams</a:t>
            </a:r>
            <a:r>
              <a:rPr lang="ja-JP" altLang="en-US" sz="1400" dirty="0">
                <a:solidFill>
                  <a:schemeClr val="tx1"/>
                </a:solidFill>
                <a:latin typeface="メイリオ" panose="020B0604030504040204" pitchFamily="50" charset="-128"/>
                <a:ea typeface="メイリオ" panose="020B0604030504040204" pitchFamily="50" charset="-128"/>
              </a:rPr>
              <a:t>導入後、働き方改革ユーザーアンケート（例）</a:t>
            </a:r>
            <a:endParaRPr lang="en-US" altLang="ja-JP" sz="1400" dirty="0">
              <a:solidFill>
                <a:schemeClr val="tx1"/>
              </a:solidFill>
              <a:latin typeface="メイリオ" panose="020B0604030504040204" pitchFamily="50" charset="-128"/>
              <a:ea typeface="メイリオ" panose="020B0604030504040204" pitchFamily="50" charset="-128"/>
            </a:endParaRPr>
          </a:p>
          <a:p>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を使って、仕事の仕方が「よい意味で」変わったと思いますか？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を使った事で、ワークライフバランスは改善したと思いますか？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を使った事で、会議が効率的になったと感じますか？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を使った事で、会議が減ったと感じますか？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を使った事で、移動量を削減できたと思いますか？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を使った事で、印刷する事は減ったと思いますか？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en-US" altLang="ja-JP" sz="1400" dirty="0">
                <a:solidFill>
                  <a:schemeClr val="tx1"/>
                </a:solidFill>
                <a:latin typeface="メイリオ" panose="020B0604030504040204" pitchFamily="50" charset="-128"/>
                <a:ea typeface="メイリオ" panose="020B0604030504040204" pitchFamily="50" charset="-128"/>
              </a:rPr>
              <a:t>Office365</a:t>
            </a:r>
            <a:r>
              <a:rPr lang="ja-JP" altLang="en-US" sz="1400" dirty="0">
                <a:solidFill>
                  <a:schemeClr val="tx1"/>
                </a:solidFill>
                <a:latin typeface="メイリオ" panose="020B0604030504040204" pitchFamily="50" charset="-128"/>
                <a:ea typeface="メイリオ" panose="020B0604030504040204" pitchFamily="50" charset="-128"/>
              </a:rPr>
              <a:t>を使った事で、コミュニケーションは活性化されたと感じますか？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ja-JP" altLang="en-US" sz="1400" dirty="0">
                <a:solidFill>
                  <a:schemeClr val="tx1"/>
                </a:solidFill>
                <a:latin typeface="メイリオ" panose="020B0604030504040204" pitchFamily="50" charset="-128"/>
                <a:ea typeface="メイリオ" panose="020B0604030504040204" pitchFamily="50" charset="-128"/>
              </a:rPr>
              <a:t>必要な資料が容易に利用できるようになったと思うか？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lang="ja-JP" altLang="en-US" sz="1400" dirty="0">
                <a:solidFill>
                  <a:schemeClr val="tx1"/>
                </a:solidFill>
                <a:latin typeface="メイリオ" panose="020B0604030504040204" pitchFamily="50" charset="-128"/>
                <a:ea typeface="メイリオ" panose="020B0604030504040204" pitchFamily="50" charset="-128"/>
              </a:rPr>
              <a:t>モバイル利用することで、業務効率が良くなったと感じますか？</a:t>
            </a:r>
            <a:endParaRPr lang="en-US" altLang="ja-JP" sz="1400" dirty="0">
              <a:solidFill>
                <a:schemeClr val="tx1"/>
              </a:solidFill>
              <a:latin typeface="メイリオ" panose="020B0604030504040204" pitchFamily="50" charset="-128"/>
              <a:ea typeface="メイリオ" panose="020B0604030504040204" pitchFamily="50" charset="-128"/>
            </a:endParaRPr>
          </a:p>
          <a:p>
            <a:pPr marL="228600" indent="-228600">
              <a:buFont typeface="+mj-ea"/>
              <a:buAutoNum type="circleNumDbPlain"/>
            </a:pPr>
            <a:r>
              <a:rPr kumimoji="1" lang="ja-JP" altLang="en-US" sz="1400" dirty="0">
                <a:solidFill>
                  <a:schemeClr val="tx1"/>
                </a:solidFill>
                <a:latin typeface="メイリオ" panose="020B0604030504040204" pitchFamily="50" charset="-128"/>
                <a:ea typeface="メイリオ" panose="020B0604030504040204" pitchFamily="50" charset="-128"/>
              </a:rPr>
              <a:t>フリーコメント、なにかあれば</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pic>
        <p:nvPicPr>
          <p:cNvPr id="54" name="図 53">
            <a:extLst>
              <a:ext uri="{FF2B5EF4-FFF2-40B4-BE49-F238E27FC236}">
                <a16:creationId xmlns:a16="http://schemas.microsoft.com/office/drawing/2014/main" id="{F62477CF-AA0C-4B45-B9BF-7A338EC3BA7C}"/>
              </a:ext>
            </a:extLst>
          </p:cNvPr>
          <p:cNvPicPr>
            <a:picLocks noChangeAspect="1"/>
          </p:cNvPicPr>
          <p:nvPr/>
        </p:nvPicPr>
        <p:blipFill>
          <a:blip r:embed="rId4"/>
          <a:stretch>
            <a:fillRect/>
          </a:stretch>
        </p:blipFill>
        <p:spPr>
          <a:xfrm>
            <a:off x="-135893" y="-48226"/>
            <a:ext cx="1805302" cy="627297"/>
          </a:xfrm>
          <a:prstGeom prst="rect">
            <a:avLst/>
          </a:prstGeom>
        </p:spPr>
      </p:pic>
      <p:sp>
        <p:nvSpPr>
          <p:cNvPr id="56" name="Rectangle 1">
            <a:extLst>
              <a:ext uri="{FF2B5EF4-FFF2-40B4-BE49-F238E27FC236}">
                <a16:creationId xmlns:a16="http://schemas.microsoft.com/office/drawing/2014/main" id="{7E22396E-ACD0-4D94-A07D-98C8D473710B}"/>
              </a:ext>
            </a:extLst>
          </p:cNvPr>
          <p:cNvSpPr/>
          <p:nvPr/>
        </p:nvSpPr>
        <p:spPr bwMode="auto">
          <a:xfrm>
            <a:off x="830509" y="3834402"/>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57" name="Rectangle 9">
            <a:extLst>
              <a:ext uri="{FF2B5EF4-FFF2-40B4-BE49-F238E27FC236}">
                <a16:creationId xmlns:a16="http://schemas.microsoft.com/office/drawing/2014/main" id="{960BDC5F-57A4-423D-B4DC-5CF8F6E8367E}"/>
              </a:ext>
            </a:extLst>
          </p:cNvPr>
          <p:cNvSpPr/>
          <p:nvPr/>
        </p:nvSpPr>
        <p:spPr>
          <a:xfrm>
            <a:off x="1051342" y="3963784"/>
            <a:ext cx="2590663" cy="541687"/>
          </a:xfrm>
          <a:prstGeom prst="rect">
            <a:avLst/>
          </a:prstGeom>
        </p:spPr>
        <p:txBody>
          <a:bodyPr wrap="square">
            <a:spAutoFit/>
          </a:bodyPr>
          <a:lstStyle/>
          <a:p>
            <a:pPr marL="358486" marR="0" lvl="0" indent="0" algn="l" defTabSz="914016" rtl="0" eaLnBrk="1" fontAlgn="auto" latinLnBrk="0" hangingPunct="1">
              <a:lnSpc>
                <a:spcPct val="90000"/>
              </a:lnSpc>
              <a:spcBef>
                <a:spcPts val="0"/>
              </a:spcBef>
              <a:spcAft>
                <a:spcPts val="1175"/>
              </a:spcAft>
              <a:buClrTx/>
              <a:buSzTx/>
              <a:buFontTx/>
              <a:buNone/>
              <a:tabLst/>
              <a:defRPr/>
            </a:pP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Office365</a:t>
            </a: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a:t>
            </a:r>
            <a: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Teams</a:t>
            </a:r>
            <a:br>
              <a:rPr kumimoji="0" lang="en-US" altLang="ja-JP"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br>
            <a:r>
              <a:rPr kumimoji="0" lang="ja-JP" alt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導入・業務改善計画</a:t>
            </a:r>
            <a:endParaRPr kumimoji="0" lang="en-US" sz="160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
        <p:nvSpPr>
          <p:cNvPr id="58" name="Rectangle 40">
            <a:extLst>
              <a:ext uri="{FF2B5EF4-FFF2-40B4-BE49-F238E27FC236}">
                <a16:creationId xmlns:a16="http://schemas.microsoft.com/office/drawing/2014/main" id="{8CB81F12-2432-4633-8191-48149740D369}"/>
              </a:ext>
            </a:extLst>
          </p:cNvPr>
          <p:cNvSpPr/>
          <p:nvPr/>
        </p:nvSpPr>
        <p:spPr>
          <a:xfrm>
            <a:off x="834772" y="3854347"/>
            <a:ext cx="52450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rPr>
              <a:t>P</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1343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アクティブユーザー率ターゲット設定</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7" name="図 6">
            <a:extLst>
              <a:ext uri="{FF2B5EF4-FFF2-40B4-BE49-F238E27FC236}">
                <a16:creationId xmlns:a16="http://schemas.microsoft.com/office/drawing/2014/main" id="{A82F77FE-2FAA-4F85-8A0A-5A4845EB5850}"/>
              </a:ext>
            </a:extLst>
          </p:cNvPr>
          <p:cNvPicPr>
            <a:picLocks noChangeAspect="1"/>
          </p:cNvPicPr>
          <p:nvPr/>
        </p:nvPicPr>
        <p:blipFill rotWithShape="1">
          <a:blip r:embed="rId3"/>
          <a:srcRect l="18440" t="18911" r="8624" b="3730"/>
          <a:stretch/>
        </p:blipFill>
        <p:spPr>
          <a:xfrm>
            <a:off x="645952" y="1434517"/>
            <a:ext cx="7977930" cy="4583547"/>
          </a:xfrm>
          <a:prstGeom prst="rect">
            <a:avLst/>
          </a:prstGeom>
          <a:ln>
            <a:solidFill>
              <a:schemeClr val="bg1">
                <a:lumMod val="75000"/>
              </a:schemeClr>
            </a:solidFill>
          </a:ln>
        </p:spPr>
      </p:pic>
      <p:cxnSp>
        <p:nvCxnSpPr>
          <p:cNvPr id="25" name="直線矢印コネクタ 24">
            <a:extLst>
              <a:ext uri="{FF2B5EF4-FFF2-40B4-BE49-F238E27FC236}">
                <a16:creationId xmlns:a16="http://schemas.microsoft.com/office/drawing/2014/main" id="{96F542D9-5D28-4960-89B6-1DF93C6966E1}"/>
              </a:ext>
            </a:extLst>
          </p:cNvPr>
          <p:cNvCxnSpPr>
            <a:cxnSpLocks/>
            <a:endCxn id="31" idx="1"/>
          </p:cNvCxnSpPr>
          <p:nvPr/>
        </p:nvCxnSpPr>
        <p:spPr>
          <a:xfrm flipH="1">
            <a:off x="4623730" y="5654180"/>
            <a:ext cx="23772" cy="79146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6" name="テキスト ボックス 15">
            <a:extLst>
              <a:ext uri="{FF2B5EF4-FFF2-40B4-BE49-F238E27FC236}">
                <a16:creationId xmlns:a16="http://schemas.microsoft.com/office/drawing/2014/main" id="{CC5278F4-A37D-43B7-AC0B-D7C93B462744}"/>
              </a:ext>
            </a:extLst>
          </p:cNvPr>
          <p:cNvSpPr txBox="1"/>
          <p:nvPr/>
        </p:nvSpPr>
        <p:spPr>
          <a:xfrm>
            <a:off x="8682604" y="4572001"/>
            <a:ext cx="3178005" cy="584775"/>
          </a:xfrm>
          <a:prstGeom prst="rect">
            <a:avLst/>
          </a:prstGeom>
          <a:noFill/>
        </p:spPr>
        <p:txBody>
          <a:bodyPr wrap="square" rtlCol="0">
            <a:spAutoFit/>
          </a:bodyPr>
          <a:lstStyle/>
          <a:p>
            <a:r>
              <a:rPr kumimoji="1" lang="ja-JP" altLang="en-US" sz="1600" dirty="0">
                <a:solidFill>
                  <a:srgbClr val="B30D8F"/>
                </a:solidFill>
                <a:latin typeface="メイリオ" panose="020B0604030504040204" pitchFamily="50" charset="-128"/>
                <a:ea typeface="メイリオ" panose="020B0604030504040204" pitchFamily="50" charset="-128"/>
              </a:rPr>
              <a:t>②各プロダクトの目標アクティブユーザー率を設定</a:t>
            </a:r>
          </a:p>
        </p:txBody>
      </p:sp>
      <p:sp>
        <p:nvSpPr>
          <p:cNvPr id="31" name="テキスト ボックス 30">
            <a:extLst>
              <a:ext uri="{FF2B5EF4-FFF2-40B4-BE49-F238E27FC236}">
                <a16:creationId xmlns:a16="http://schemas.microsoft.com/office/drawing/2014/main" id="{9E239B16-FC24-442A-A697-393452E92C83}"/>
              </a:ext>
            </a:extLst>
          </p:cNvPr>
          <p:cNvSpPr txBox="1"/>
          <p:nvPr/>
        </p:nvSpPr>
        <p:spPr>
          <a:xfrm>
            <a:off x="4623730" y="6276364"/>
            <a:ext cx="5008227" cy="338554"/>
          </a:xfrm>
          <a:prstGeom prst="rect">
            <a:avLst/>
          </a:prstGeom>
          <a:noFill/>
        </p:spPr>
        <p:txBody>
          <a:bodyPr wrap="square" rtlCol="0">
            <a:spAutoFit/>
          </a:bodyPr>
          <a:lstStyle/>
          <a:p>
            <a:r>
              <a:rPr kumimoji="1" lang="ja-JP" altLang="en-US" sz="1600" dirty="0">
                <a:solidFill>
                  <a:srgbClr val="B30D8F"/>
                </a:solidFill>
                <a:latin typeface="メイリオ" panose="020B0604030504040204" pitchFamily="50" charset="-128"/>
                <a:ea typeface="メイリオ" panose="020B0604030504040204" pitchFamily="50" charset="-128"/>
              </a:rPr>
              <a:t>①活動（導入）開始月とターゲット月を設定</a:t>
            </a:r>
          </a:p>
        </p:txBody>
      </p:sp>
      <p:cxnSp>
        <p:nvCxnSpPr>
          <p:cNvPr id="32" name="直線矢印コネクタ 31">
            <a:extLst>
              <a:ext uri="{FF2B5EF4-FFF2-40B4-BE49-F238E27FC236}">
                <a16:creationId xmlns:a16="http://schemas.microsoft.com/office/drawing/2014/main" id="{3FC5E5D0-946F-43B3-A304-63EC1C67FA80}"/>
              </a:ext>
            </a:extLst>
          </p:cNvPr>
          <p:cNvCxnSpPr>
            <a:cxnSpLocks/>
          </p:cNvCxnSpPr>
          <p:nvPr/>
        </p:nvCxnSpPr>
        <p:spPr>
          <a:xfrm flipH="1" flipV="1">
            <a:off x="5890470" y="4279783"/>
            <a:ext cx="2926359" cy="22510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F85C308E-629F-4F12-A2A4-269ADF8190F2}"/>
              </a:ext>
            </a:extLst>
          </p:cNvPr>
          <p:cNvSpPr txBox="1"/>
          <p:nvPr/>
        </p:nvSpPr>
        <p:spPr>
          <a:xfrm>
            <a:off x="8751114" y="2685875"/>
            <a:ext cx="3440886"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・現在のアクティブユーザー数</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・活動開始月時点の最大ユーザー数</a:t>
            </a:r>
            <a:endParaRPr kumimoji="1"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・活動開始月時点の目標ユーザー</a:t>
            </a:r>
            <a:endParaRPr kumimoji="1" lang="en-US" altLang="ja-JP" sz="14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E755D2E0-9200-4211-AED0-5468E892DB6E}"/>
              </a:ext>
            </a:extLst>
          </p:cNvPr>
          <p:cNvSpPr txBox="1"/>
          <p:nvPr/>
        </p:nvSpPr>
        <p:spPr>
          <a:xfrm>
            <a:off x="8825218" y="3576506"/>
            <a:ext cx="3263318"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活動開始月設定ターゲットユーザーに</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対しての現在のアクティブユーザー率</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DC57463D-30B0-4E91-A5AD-4FA8366CF66F}"/>
              </a:ext>
            </a:extLst>
          </p:cNvPr>
          <p:cNvCxnSpPr>
            <a:cxnSpLocks/>
          </p:cNvCxnSpPr>
          <p:nvPr/>
        </p:nvCxnSpPr>
        <p:spPr>
          <a:xfrm flipH="1">
            <a:off x="5816369" y="3677174"/>
            <a:ext cx="2950126" cy="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D2110034-245A-4A5B-930D-79632083EF09}"/>
              </a:ext>
            </a:extLst>
          </p:cNvPr>
          <p:cNvCxnSpPr>
            <a:cxnSpLocks/>
          </p:cNvCxnSpPr>
          <p:nvPr/>
        </p:nvCxnSpPr>
        <p:spPr>
          <a:xfrm flipH="1">
            <a:off x="5901658" y="2810312"/>
            <a:ext cx="2831281" cy="6291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8" name="直線矢印コネクタ 37">
            <a:extLst>
              <a:ext uri="{FF2B5EF4-FFF2-40B4-BE49-F238E27FC236}">
                <a16:creationId xmlns:a16="http://schemas.microsoft.com/office/drawing/2014/main" id="{4742C382-2DD9-41E9-8A04-B60CFCCEFDD7}"/>
              </a:ext>
            </a:extLst>
          </p:cNvPr>
          <p:cNvCxnSpPr>
            <a:cxnSpLocks/>
          </p:cNvCxnSpPr>
          <p:nvPr/>
        </p:nvCxnSpPr>
        <p:spPr>
          <a:xfrm flipH="1">
            <a:off x="5810778" y="2055303"/>
            <a:ext cx="2997662" cy="7270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43F405DF-4E55-42BE-8E27-785A948B2C9F}"/>
              </a:ext>
            </a:extLst>
          </p:cNvPr>
          <p:cNvSpPr txBox="1"/>
          <p:nvPr/>
        </p:nvSpPr>
        <p:spPr>
          <a:xfrm>
            <a:off x="8860171" y="1949042"/>
            <a:ext cx="2985084"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クリックで各グラフへ移動</a:t>
            </a:r>
            <a:endParaRPr kumimoji="1" lang="en-US" altLang="ja-JP" sz="1400" dirty="0">
              <a:latin typeface="メイリオ" panose="020B0604030504040204" pitchFamily="50" charset="-128"/>
              <a:ea typeface="メイリオ" panose="020B0604030504040204" pitchFamily="50" charset="-128"/>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大まかに“いつまでにどのくらい”（例：アクティブユーザー）の目標を設定する</a:t>
            </a:r>
          </a:p>
        </p:txBody>
      </p:sp>
      <p:pic>
        <p:nvPicPr>
          <p:cNvPr id="39" name="図 38">
            <a:extLst>
              <a:ext uri="{FF2B5EF4-FFF2-40B4-BE49-F238E27FC236}">
                <a16:creationId xmlns:a16="http://schemas.microsoft.com/office/drawing/2014/main" id="{E993AC02-67DE-4E55-9027-6386AC69CEA5}"/>
              </a:ext>
            </a:extLst>
          </p:cNvPr>
          <p:cNvPicPr>
            <a:picLocks noChangeAspect="1"/>
          </p:cNvPicPr>
          <p:nvPr/>
        </p:nvPicPr>
        <p:blipFill>
          <a:blip r:embed="rId4"/>
          <a:stretch>
            <a:fillRect/>
          </a:stretch>
        </p:blipFill>
        <p:spPr>
          <a:xfrm>
            <a:off x="-135893" y="-48226"/>
            <a:ext cx="1805302" cy="627297"/>
          </a:xfrm>
          <a:prstGeom prst="rect">
            <a:avLst/>
          </a:prstGeom>
        </p:spPr>
      </p:pic>
    </p:spTree>
    <p:extLst>
      <p:ext uri="{BB962C8B-B14F-4D97-AF65-F5344CB8AC3E}">
        <p14:creationId xmlns:p14="http://schemas.microsoft.com/office/powerpoint/2010/main" val="2517370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Forms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アンケートサンプル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アンケート企画</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511728" y="1078427"/>
            <a:ext cx="9446003"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効果を測定する方法を共有・決定しておく</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どの数値を定期的に確認していくのか？効果はどう確認するのか？　方法の明確化が重要です。</a:t>
            </a:r>
          </a:p>
        </p:txBody>
      </p:sp>
      <p:pic>
        <p:nvPicPr>
          <p:cNvPr id="3" name="図 2">
            <a:extLst>
              <a:ext uri="{FF2B5EF4-FFF2-40B4-BE49-F238E27FC236}">
                <a16:creationId xmlns:a16="http://schemas.microsoft.com/office/drawing/2014/main" id="{F7390BBD-D9EC-4796-ADAF-F7BBCC8BC651}"/>
              </a:ext>
            </a:extLst>
          </p:cNvPr>
          <p:cNvPicPr>
            <a:picLocks noChangeAspect="1"/>
          </p:cNvPicPr>
          <p:nvPr/>
        </p:nvPicPr>
        <p:blipFill rotWithShape="1">
          <a:blip r:embed="rId3"/>
          <a:srcRect l="31722" t="14696" r="31807" b="1530"/>
          <a:stretch/>
        </p:blipFill>
        <p:spPr>
          <a:xfrm>
            <a:off x="3875715" y="1700740"/>
            <a:ext cx="3775046" cy="4696858"/>
          </a:xfrm>
          <a:prstGeom prst="rect">
            <a:avLst/>
          </a:prstGeom>
          <a:ln>
            <a:solidFill>
              <a:schemeClr val="bg1">
                <a:lumMod val="75000"/>
              </a:schemeClr>
            </a:solidFill>
          </a:ln>
        </p:spPr>
      </p:pic>
      <p:pic>
        <p:nvPicPr>
          <p:cNvPr id="18" name="図 17">
            <a:extLst>
              <a:ext uri="{FF2B5EF4-FFF2-40B4-BE49-F238E27FC236}">
                <a16:creationId xmlns:a16="http://schemas.microsoft.com/office/drawing/2014/main" id="{2A018A62-F9A3-41F6-8B48-5A7133BD4DB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800759" y="1694305"/>
            <a:ext cx="4002551" cy="2301044"/>
          </a:xfrm>
          <a:prstGeom prst="rect">
            <a:avLst/>
          </a:prstGeom>
          <a:ln>
            <a:solidFill>
              <a:schemeClr val="bg1">
                <a:lumMod val="75000"/>
              </a:schemeClr>
            </a:solidFill>
          </a:ln>
        </p:spPr>
      </p:pic>
      <p:sp>
        <p:nvSpPr>
          <p:cNvPr id="19" name="テキスト プレースホルダー 3">
            <a:extLst>
              <a:ext uri="{FF2B5EF4-FFF2-40B4-BE49-F238E27FC236}">
                <a16:creationId xmlns:a16="http://schemas.microsoft.com/office/drawing/2014/main" id="{3C2574DD-3612-4CEC-8575-C90859FC56E3}"/>
              </a:ext>
            </a:extLst>
          </p:cNvPr>
          <p:cNvSpPr txBox="1">
            <a:spLocks/>
          </p:cNvSpPr>
          <p:nvPr/>
        </p:nvSpPr>
        <p:spPr>
          <a:xfrm>
            <a:off x="702657" y="2784951"/>
            <a:ext cx="2973224" cy="2264113"/>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指定期間の累積利用データ</a:t>
            </a:r>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レポート出力日毎の時系列データ</a:t>
            </a:r>
            <a:endParaRPr lang="en-US" altLang="ja-JP" sz="1200" dirty="0">
              <a:solidFill>
                <a:schemeClr val="tx1"/>
              </a:solidFill>
              <a:latin typeface="Meiryo UI" panose="020B0604030504040204" pitchFamily="50" charset="-128"/>
              <a:ea typeface="Meiryo UI" panose="020B0604030504040204" pitchFamily="50" charset="-128"/>
            </a:endParaRPr>
          </a:p>
          <a:p>
            <a:r>
              <a:rPr lang="ja-JP" altLang="en-US" sz="1200" dirty="0">
                <a:solidFill>
                  <a:schemeClr val="tx1"/>
                </a:solidFill>
                <a:latin typeface="Meiryo UI" panose="020B0604030504040204" pitchFamily="50" charset="-128"/>
                <a:ea typeface="Meiryo UI" panose="020B0604030504040204" pitchFamily="50" charset="-128"/>
              </a:rPr>
              <a:t>アクティブユーザーの伸び数</a:t>
            </a:r>
          </a:p>
          <a:p>
            <a:pPr marL="285750" indent="-285750">
              <a:buFont typeface="Arial" panose="020B0604020202020204" pitchFamily="34" charset="0"/>
              <a:buChar char="•"/>
            </a:pPr>
            <a:r>
              <a:rPr lang="en-US" altLang="ja-JP" sz="1200" dirty="0">
                <a:solidFill>
                  <a:schemeClr val="tx1"/>
                </a:solidFill>
                <a:latin typeface="Meiryo UI" panose="020B0604030504040204" pitchFamily="50" charset="-128"/>
                <a:ea typeface="Meiryo UI" panose="020B0604030504040204" pitchFamily="50" charset="-128"/>
              </a:rPr>
              <a:t>Active</a:t>
            </a:r>
            <a:r>
              <a:rPr lang="ja-JP" altLang="en-US" sz="1200" dirty="0">
                <a:solidFill>
                  <a:schemeClr val="tx1"/>
                </a:solidFill>
                <a:latin typeface="Meiryo UI" panose="020B0604030504040204" pitchFamily="50" charset="-128"/>
                <a:ea typeface="Meiryo UI" panose="020B0604030504040204" pitchFamily="50" charset="-128"/>
              </a:rPr>
              <a:t>ユーザー数（全体・部署毎）</a:t>
            </a:r>
          </a:p>
          <a:p>
            <a:pPr marL="285750" indent="-285750">
              <a:buFont typeface="Arial" panose="020B0604020202020204" pitchFamily="34" charset="0"/>
              <a:buChar char="•"/>
            </a:pPr>
            <a:r>
              <a:rPr lang="en-US" altLang="ja-JP" sz="1200" dirty="0">
                <a:solidFill>
                  <a:schemeClr val="tx1"/>
                </a:solidFill>
                <a:latin typeface="Meiryo UI" panose="020B0604030504040204" pitchFamily="50" charset="-128"/>
                <a:ea typeface="Meiryo UI" panose="020B0604030504040204" pitchFamily="50" charset="-128"/>
              </a:rPr>
              <a:t>Active</a:t>
            </a:r>
            <a:r>
              <a:rPr lang="ja-JP" altLang="en-US" sz="1200" dirty="0">
                <a:solidFill>
                  <a:schemeClr val="tx1"/>
                </a:solidFill>
                <a:latin typeface="Meiryo UI" panose="020B0604030504040204" pitchFamily="50" charset="-128"/>
                <a:ea typeface="Meiryo UI" panose="020B0604030504040204" pitchFamily="50" charset="-128"/>
              </a:rPr>
              <a:t>ユーザー率（全体・部署毎）</a:t>
            </a:r>
          </a:p>
          <a:p>
            <a:pPr marL="285750" indent="-285750">
              <a:buFont typeface="Arial" panose="020B0604020202020204" pitchFamily="34" charset="0"/>
              <a:buChar char="•"/>
            </a:pPr>
            <a:r>
              <a:rPr lang="ja-JP" altLang="en-US" sz="1200" dirty="0">
                <a:solidFill>
                  <a:schemeClr val="tx1"/>
                </a:solidFill>
                <a:latin typeface="Meiryo UI" panose="020B0604030504040204" pitchFamily="50" charset="-128"/>
                <a:ea typeface="Meiryo UI" panose="020B0604030504040204" pitchFamily="50" charset="-128"/>
              </a:rPr>
              <a:t>各アクティビティ利用数（全体・部署毎・ユーザー毎）</a:t>
            </a:r>
          </a:p>
          <a:p>
            <a:pPr marL="285750" indent="-285750">
              <a:buFont typeface="Arial" panose="020B0604020202020204" pitchFamily="34" charset="0"/>
              <a:buChar char="•"/>
            </a:pPr>
            <a:r>
              <a:rPr lang="ja-JP" altLang="en-US" sz="1200" dirty="0">
                <a:solidFill>
                  <a:schemeClr val="tx1"/>
                </a:solidFill>
                <a:latin typeface="Meiryo UI" panose="020B0604030504040204" pitchFamily="50" charset="-128"/>
                <a:ea typeface="Meiryo UI" panose="020B0604030504040204" pitchFamily="50" charset="-128"/>
              </a:rPr>
              <a:t>詳細テーブル</a:t>
            </a:r>
          </a:p>
        </p:txBody>
      </p:sp>
      <p:pic>
        <p:nvPicPr>
          <p:cNvPr id="21" name="図 20">
            <a:extLst>
              <a:ext uri="{FF2B5EF4-FFF2-40B4-BE49-F238E27FC236}">
                <a16:creationId xmlns:a16="http://schemas.microsoft.com/office/drawing/2014/main" id="{CF90886B-7B0A-431F-9410-7BC371B17E04}"/>
              </a:ext>
            </a:extLst>
          </p:cNvPr>
          <p:cNvPicPr>
            <a:picLocks noChangeAspect="1"/>
          </p:cNvPicPr>
          <p:nvPr/>
        </p:nvPicPr>
        <p:blipFill>
          <a:blip r:embed="rId5"/>
          <a:stretch>
            <a:fillRect/>
          </a:stretch>
        </p:blipFill>
        <p:spPr>
          <a:xfrm>
            <a:off x="-135893" y="-48226"/>
            <a:ext cx="1805302" cy="627297"/>
          </a:xfrm>
          <a:prstGeom prst="rect">
            <a:avLst/>
          </a:prstGeom>
        </p:spPr>
      </p:pic>
      <p:pic>
        <p:nvPicPr>
          <p:cNvPr id="6" name="図 5">
            <a:extLst>
              <a:ext uri="{FF2B5EF4-FFF2-40B4-BE49-F238E27FC236}">
                <a16:creationId xmlns:a16="http://schemas.microsoft.com/office/drawing/2014/main" id="{9BBDF1C9-9ADB-497B-B19A-1BC173D35737}"/>
              </a:ext>
            </a:extLst>
          </p:cNvPr>
          <p:cNvPicPr>
            <a:picLocks noChangeAspect="1"/>
          </p:cNvPicPr>
          <p:nvPr/>
        </p:nvPicPr>
        <p:blipFill rotWithShape="1">
          <a:blip r:embed="rId6"/>
          <a:srcRect l="18467" t="19107" r="8797" b="3694"/>
          <a:stretch/>
        </p:blipFill>
        <p:spPr>
          <a:xfrm>
            <a:off x="7817209" y="4086471"/>
            <a:ext cx="3994490" cy="2296443"/>
          </a:xfrm>
          <a:prstGeom prst="rect">
            <a:avLst/>
          </a:prstGeom>
          <a:ln>
            <a:solidFill>
              <a:schemeClr val="bg1">
                <a:lumMod val="75000"/>
              </a:schemeClr>
            </a:solidFill>
          </a:ln>
        </p:spPr>
      </p:pic>
      <p:sp>
        <p:nvSpPr>
          <p:cNvPr id="24" name="テキスト プレースホルダー 3">
            <a:extLst>
              <a:ext uri="{FF2B5EF4-FFF2-40B4-BE49-F238E27FC236}">
                <a16:creationId xmlns:a16="http://schemas.microsoft.com/office/drawing/2014/main" id="{611A0C65-1CB4-42CA-8A6E-650715638A57}"/>
              </a:ext>
            </a:extLst>
          </p:cNvPr>
          <p:cNvSpPr txBox="1">
            <a:spLocks/>
          </p:cNvSpPr>
          <p:nvPr/>
        </p:nvSpPr>
        <p:spPr>
          <a:xfrm>
            <a:off x="699781" y="5203012"/>
            <a:ext cx="2973224" cy="481321"/>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チームの組織横</a:t>
            </a:r>
            <a:r>
              <a:rPr lang="ja-JP" altLang="en-US" sz="1200" dirty="0" err="1">
                <a:solidFill>
                  <a:schemeClr val="tx1"/>
                </a:solidFill>
                <a:latin typeface="Meiryo UI" panose="020B0604030504040204" pitchFamily="50" charset="-128"/>
                <a:ea typeface="Meiryo UI" panose="020B0604030504040204" pitchFamily="50" charset="-128"/>
              </a:rPr>
              <a:t>ぐ</a:t>
            </a:r>
            <a:r>
              <a:rPr lang="ja-JP" altLang="en-US" sz="1200" dirty="0">
                <a:solidFill>
                  <a:schemeClr val="tx1"/>
                </a:solidFill>
                <a:latin typeface="Meiryo UI" panose="020B0604030504040204" pitchFamily="50" charset="-128"/>
                <a:ea typeface="Meiryo UI" panose="020B0604030504040204" pitchFamily="50" charset="-128"/>
              </a:rPr>
              <a:t>し・交わり度</a:t>
            </a:r>
          </a:p>
        </p:txBody>
      </p:sp>
      <p:sp>
        <p:nvSpPr>
          <p:cNvPr id="27" name="テキスト プレースホルダー 3">
            <a:extLst>
              <a:ext uri="{FF2B5EF4-FFF2-40B4-BE49-F238E27FC236}">
                <a16:creationId xmlns:a16="http://schemas.microsoft.com/office/drawing/2014/main" id="{D81E31FF-27A5-43AB-9E0C-F30D83CCDC63}"/>
              </a:ext>
            </a:extLst>
          </p:cNvPr>
          <p:cNvSpPr txBox="1">
            <a:spLocks/>
          </p:cNvSpPr>
          <p:nvPr/>
        </p:nvSpPr>
        <p:spPr>
          <a:xfrm>
            <a:off x="713683" y="2151848"/>
            <a:ext cx="2973224" cy="498574"/>
          </a:xfrm>
          <a:prstGeom prst="rect">
            <a:avLst/>
          </a:prstGeom>
          <a:solidFill>
            <a:schemeClr val="bg1">
              <a:lumMod val="95000"/>
            </a:schemeClr>
          </a:solidFill>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1200" dirty="0">
                <a:solidFill>
                  <a:schemeClr val="tx1"/>
                </a:solidFill>
                <a:latin typeface="Meiryo UI" panose="020B0604030504040204" pitchFamily="50" charset="-128"/>
                <a:ea typeface="Meiryo UI" panose="020B0604030504040204" pitchFamily="50" charset="-128"/>
              </a:rPr>
            </a:br>
            <a:r>
              <a:rPr lang="ja-JP" altLang="en-US" sz="1200" dirty="0">
                <a:solidFill>
                  <a:schemeClr val="tx1"/>
                </a:solidFill>
                <a:latin typeface="Meiryo UI" panose="020B0604030504040204" pitchFamily="50" charset="-128"/>
                <a:ea typeface="Meiryo UI" panose="020B0604030504040204" pitchFamily="50" charset="-128"/>
              </a:rPr>
              <a:t>ユーザーアンケート（テンプレート用意あり）</a:t>
            </a:r>
          </a:p>
        </p:txBody>
      </p:sp>
    </p:spTree>
    <p:extLst>
      <p:ext uri="{BB962C8B-B14F-4D97-AF65-F5344CB8AC3E}">
        <p14:creationId xmlns:p14="http://schemas.microsoft.com/office/powerpoint/2010/main" val="24671080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各部署の協力者（チャンピオン）との数値の共有</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2" name="テキスト プレースホルダー 3">
            <a:extLst>
              <a:ext uri="{FF2B5EF4-FFF2-40B4-BE49-F238E27FC236}">
                <a16:creationId xmlns:a16="http://schemas.microsoft.com/office/drawing/2014/main" id="{C6C0B513-64F3-4B96-9A19-823452C5E625}"/>
              </a:ext>
            </a:extLst>
          </p:cNvPr>
          <p:cNvSpPr>
            <a:spLocks noGrp="1"/>
          </p:cNvSpPr>
          <p:nvPr>
            <p:ph type="body" sz="quarter" idx="10"/>
          </p:nvPr>
        </p:nvSpPr>
        <p:spPr>
          <a:xfrm>
            <a:off x="494795" y="1196961"/>
            <a:ext cx="11179529" cy="356090"/>
          </a:xfrm>
        </p:spPr>
        <p:txBody>
          <a:bodyPr>
            <a:noAutofit/>
          </a:bodyPr>
          <a:lstStyle/>
          <a:p>
            <a:r>
              <a:rPr lang="ja-JP" altLang="en-US" sz="1800" dirty="0">
                <a:solidFill>
                  <a:schemeClr val="tx1"/>
                </a:solidFill>
                <a:latin typeface="Meiryo UI" panose="020B0604030504040204" pitchFamily="50" charset="-128"/>
                <a:ea typeface="Meiryo UI" panose="020B0604030504040204" pitchFamily="50" charset="-128"/>
              </a:rPr>
              <a:t>現在の利用状況・課題を各部署の利活用推進者（協力者・チャンピオン）と</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を用いて数値を共有しておく。</a:t>
            </a:r>
            <a:endParaRPr lang="en-US" altLang="ja-JP" sz="1800" dirty="0">
              <a:solidFill>
                <a:schemeClr val="tx1"/>
              </a:solidFill>
              <a:latin typeface="Meiryo UI" panose="020B0604030504040204" pitchFamily="50" charset="-128"/>
              <a:ea typeface="Meiryo UI" panose="020B0604030504040204" pitchFamily="50" charset="-128"/>
            </a:endParaRPr>
          </a:p>
          <a:p>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の行レベルセキュリティを利用することで、推進者のログイン</a:t>
            </a:r>
            <a:r>
              <a:rPr lang="en-US" altLang="ja-JP" sz="1800" dirty="0">
                <a:solidFill>
                  <a:schemeClr val="tx1"/>
                </a:solidFill>
                <a:latin typeface="Meiryo UI" panose="020B0604030504040204" pitchFamily="50" charset="-128"/>
                <a:ea typeface="Meiryo UI" panose="020B0604030504040204" pitchFamily="50" charset="-128"/>
              </a:rPr>
              <a:t>ID</a:t>
            </a:r>
            <a:r>
              <a:rPr lang="ja-JP" altLang="en-US" sz="1800" dirty="0">
                <a:solidFill>
                  <a:schemeClr val="tx1"/>
                </a:solidFill>
                <a:latin typeface="Meiryo UI" panose="020B0604030504040204" pitchFamily="50" charset="-128"/>
                <a:ea typeface="Meiryo UI" panose="020B0604030504040204" pitchFamily="50" charset="-128"/>
              </a:rPr>
              <a:t>別に閲覧範囲を制限することができる。</a:t>
            </a:r>
            <a:endParaRPr lang="en-US" altLang="ja-JP" sz="1800" dirty="0">
              <a:solidFill>
                <a:schemeClr val="tx1"/>
              </a:solidFill>
              <a:latin typeface="Meiryo UI" panose="020B0604030504040204" pitchFamily="50" charset="-128"/>
              <a:ea typeface="Meiryo UI" panose="020B0604030504040204" pitchFamily="50" charset="-128"/>
            </a:endParaRPr>
          </a:p>
          <a:p>
            <a:r>
              <a:rPr lang="ja-JP" altLang="en-US" sz="1800" dirty="0">
                <a:solidFill>
                  <a:schemeClr val="tx1"/>
                </a:solidFill>
                <a:latin typeface="Meiryo UI" panose="020B0604030504040204" pitchFamily="50" charset="-128"/>
                <a:ea typeface="Meiryo UI" panose="020B0604030504040204" pitchFamily="50" charset="-128"/>
              </a:rPr>
              <a:t>推進者は</a:t>
            </a:r>
            <a:r>
              <a:rPr lang="ja-JP" altLang="en-US" sz="1800" dirty="0">
                <a:solidFill>
                  <a:srgbClr val="FF0000"/>
                </a:solidFill>
                <a:latin typeface="Meiryo UI" panose="020B0604030504040204" pitchFamily="50" charset="-128"/>
                <a:ea typeface="Meiryo UI" panose="020B0604030504040204" pitchFamily="50" charset="-128"/>
              </a:rPr>
              <a:t>自分の組織内だけの情報を閲覧でき、より課題の認識</a:t>
            </a:r>
            <a:r>
              <a:rPr lang="ja-JP" altLang="en-US" sz="1800" dirty="0">
                <a:solidFill>
                  <a:schemeClr val="tx1"/>
                </a:solidFill>
                <a:latin typeface="Meiryo UI" panose="020B0604030504040204" pitchFamily="50" charset="-128"/>
                <a:ea typeface="Meiryo UI" panose="020B0604030504040204" pitchFamily="50" charset="-128"/>
              </a:rPr>
              <a:t>を深くすることができる。</a:t>
            </a:r>
          </a:p>
        </p:txBody>
      </p:sp>
      <p:pic>
        <p:nvPicPr>
          <p:cNvPr id="21" name="図 20">
            <a:extLst>
              <a:ext uri="{FF2B5EF4-FFF2-40B4-BE49-F238E27FC236}">
                <a16:creationId xmlns:a16="http://schemas.microsoft.com/office/drawing/2014/main" id="{CF90886B-7B0A-431F-9410-7BC371B17E04}"/>
              </a:ext>
            </a:extLst>
          </p:cNvPr>
          <p:cNvPicPr>
            <a:picLocks noChangeAspect="1"/>
          </p:cNvPicPr>
          <p:nvPr/>
        </p:nvPicPr>
        <p:blipFill>
          <a:blip r:embed="rId3"/>
          <a:stretch>
            <a:fillRect/>
          </a:stretch>
        </p:blipFill>
        <p:spPr>
          <a:xfrm>
            <a:off x="-135893" y="-48226"/>
            <a:ext cx="1805302" cy="627297"/>
          </a:xfrm>
          <a:prstGeom prst="rect">
            <a:avLst/>
          </a:prstGeom>
        </p:spPr>
      </p:pic>
      <p:pic>
        <p:nvPicPr>
          <p:cNvPr id="14" name="図 13">
            <a:extLst>
              <a:ext uri="{FF2B5EF4-FFF2-40B4-BE49-F238E27FC236}">
                <a16:creationId xmlns:a16="http://schemas.microsoft.com/office/drawing/2014/main" id="{1AF735C6-590A-48BA-884F-8422BD8F1888}"/>
              </a:ext>
            </a:extLst>
          </p:cNvPr>
          <p:cNvPicPr>
            <a:picLocks noChangeAspect="1"/>
          </p:cNvPicPr>
          <p:nvPr/>
        </p:nvPicPr>
        <p:blipFill rotWithShape="1">
          <a:blip r:embed="rId4"/>
          <a:srcRect l="2184" t="17088" r="19057" b="2221"/>
          <a:stretch/>
        </p:blipFill>
        <p:spPr>
          <a:xfrm>
            <a:off x="214778" y="2815307"/>
            <a:ext cx="5530112" cy="3069022"/>
          </a:xfrm>
          <a:prstGeom prst="rect">
            <a:avLst/>
          </a:prstGeom>
        </p:spPr>
      </p:pic>
      <p:pic>
        <p:nvPicPr>
          <p:cNvPr id="7" name="図 6">
            <a:extLst>
              <a:ext uri="{FF2B5EF4-FFF2-40B4-BE49-F238E27FC236}">
                <a16:creationId xmlns:a16="http://schemas.microsoft.com/office/drawing/2014/main" id="{8C4E34F2-1543-43D4-A0D4-DB81B4129A18}"/>
              </a:ext>
            </a:extLst>
          </p:cNvPr>
          <p:cNvPicPr>
            <a:picLocks noChangeAspect="1"/>
          </p:cNvPicPr>
          <p:nvPr/>
        </p:nvPicPr>
        <p:blipFill>
          <a:blip r:embed="rId5"/>
          <a:stretch>
            <a:fillRect/>
          </a:stretch>
        </p:blipFill>
        <p:spPr>
          <a:xfrm>
            <a:off x="6221535" y="2836329"/>
            <a:ext cx="5550813" cy="3090333"/>
          </a:xfrm>
          <a:prstGeom prst="rect">
            <a:avLst/>
          </a:prstGeom>
        </p:spPr>
      </p:pic>
      <p:sp>
        <p:nvSpPr>
          <p:cNvPr id="8" name="矢印: 右 7">
            <a:extLst>
              <a:ext uri="{FF2B5EF4-FFF2-40B4-BE49-F238E27FC236}">
                <a16:creationId xmlns:a16="http://schemas.microsoft.com/office/drawing/2014/main" id="{C8561AC8-CB17-4B4B-A7D0-2BDDE9D252CF}"/>
              </a:ext>
            </a:extLst>
          </p:cNvPr>
          <p:cNvSpPr/>
          <p:nvPr/>
        </p:nvSpPr>
        <p:spPr>
          <a:xfrm>
            <a:off x="5816600" y="4182529"/>
            <a:ext cx="321734"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プレースホルダー 3">
            <a:extLst>
              <a:ext uri="{FF2B5EF4-FFF2-40B4-BE49-F238E27FC236}">
                <a16:creationId xmlns:a16="http://schemas.microsoft.com/office/drawing/2014/main" id="{6CA060E1-0D47-45D2-A1CF-D724760A7AE0}"/>
              </a:ext>
            </a:extLst>
          </p:cNvPr>
          <p:cNvSpPr txBox="1">
            <a:spLocks/>
          </p:cNvSpPr>
          <p:nvPr/>
        </p:nvSpPr>
        <p:spPr>
          <a:xfrm>
            <a:off x="1138261" y="2526225"/>
            <a:ext cx="3476071"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400" b="1" dirty="0">
                <a:solidFill>
                  <a:schemeClr val="tx1"/>
                </a:solidFill>
                <a:latin typeface="メイリオ" panose="020B0604030504040204" pitchFamily="50" charset="-128"/>
                <a:ea typeface="メイリオ" panose="020B0604030504040204" pitchFamily="50" charset="-128"/>
              </a:rPr>
              <a:t>例：テナント管理者が表示</a:t>
            </a:r>
            <a:endParaRPr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2" name="テキスト プレースホルダー 3">
            <a:extLst>
              <a:ext uri="{FF2B5EF4-FFF2-40B4-BE49-F238E27FC236}">
                <a16:creationId xmlns:a16="http://schemas.microsoft.com/office/drawing/2014/main" id="{DFBE54BC-6729-4DAE-AC18-BABA3FB880C0}"/>
              </a:ext>
            </a:extLst>
          </p:cNvPr>
          <p:cNvSpPr txBox="1">
            <a:spLocks/>
          </p:cNvSpPr>
          <p:nvPr/>
        </p:nvSpPr>
        <p:spPr>
          <a:xfrm>
            <a:off x="7166528" y="2526224"/>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400" b="1" dirty="0">
                <a:solidFill>
                  <a:schemeClr val="tx1"/>
                </a:solidFill>
                <a:latin typeface="メイリオ" panose="020B0604030504040204" pitchFamily="50" charset="-128"/>
                <a:ea typeface="メイリオ" panose="020B0604030504040204" pitchFamily="50" charset="-128"/>
              </a:rPr>
              <a:t>例：会社：</a:t>
            </a:r>
            <a:r>
              <a:rPr lang="en-US" altLang="ja-JP" sz="1400" b="1" dirty="0">
                <a:solidFill>
                  <a:schemeClr val="tx1"/>
                </a:solidFill>
                <a:latin typeface="メイリオ" panose="020B0604030504040204" pitchFamily="50" charset="-128"/>
                <a:ea typeface="メイリオ" panose="020B0604030504040204" pitchFamily="50" charset="-128"/>
              </a:rPr>
              <a:t>Contoso-East</a:t>
            </a:r>
            <a:r>
              <a:rPr lang="ja-JP" altLang="en-US" sz="1400" b="1" dirty="0">
                <a:solidFill>
                  <a:schemeClr val="tx1"/>
                </a:solidFill>
                <a:latin typeface="メイリオ" panose="020B0604030504040204" pitchFamily="50" charset="-128"/>
                <a:ea typeface="メイリオ" panose="020B0604030504040204" pitchFamily="50" charset="-128"/>
              </a:rPr>
              <a:t>の担当者が表示</a:t>
            </a:r>
            <a:endParaRPr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23" name="テキスト プレースホルダー 3">
            <a:extLst>
              <a:ext uri="{FF2B5EF4-FFF2-40B4-BE49-F238E27FC236}">
                <a16:creationId xmlns:a16="http://schemas.microsoft.com/office/drawing/2014/main" id="{CA98DF24-4909-4263-A087-BE751778624A}"/>
              </a:ext>
            </a:extLst>
          </p:cNvPr>
          <p:cNvSpPr txBox="1">
            <a:spLocks/>
          </p:cNvSpPr>
          <p:nvPr/>
        </p:nvSpPr>
        <p:spPr>
          <a:xfrm>
            <a:off x="7251195" y="6107625"/>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err="1">
                <a:solidFill>
                  <a:srgbClr val="FF0000"/>
                </a:solidFill>
                <a:latin typeface="メイリオ" panose="020B0604030504040204" pitchFamily="50" charset="-128"/>
                <a:ea typeface="メイリオ" panose="020B0604030504040204" pitchFamily="50" charset="-128"/>
              </a:rPr>
              <a:t>Conotoso</a:t>
            </a:r>
            <a:r>
              <a:rPr lang="en-US" altLang="ja-JP" sz="1400" dirty="0">
                <a:solidFill>
                  <a:srgbClr val="FF0000"/>
                </a:solidFill>
                <a:latin typeface="メイリオ" panose="020B0604030504040204" pitchFamily="50" charset="-128"/>
                <a:ea typeface="メイリオ" panose="020B0604030504040204" pitchFamily="50" charset="-128"/>
              </a:rPr>
              <a:t>-East</a:t>
            </a:r>
            <a:r>
              <a:rPr lang="ja-JP" altLang="en-US" sz="1400" dirty="0">
                <a:solidFill>
                  <a:srgbClr val="FF0000"/>
                </a:solidFill>
                <a:latin typeface="メイリオ" panose="020B0604030504040204" pitchFamily="50" charset="-128"/>
                <a:ea typeface="メイリオ" panose="020B0604030504040204" pitchFamily="50" charset="-128"/>
              </a:rPr>
              <a:t>の利用状況のみが表示される</a:t>
            </a:r>
            <a:br>
              <a:rPr lang="en-US" altLang="ja-JP" sz="1400" dirty="0">
                <a:solidFill>
                  <a:schemeClr val="tx1"/>
                </a:solidFill>
                <a:latin typeface="メイリオ" panose="020B0604030504040204" pitchFamily="50" charset="-128"/>
                <a:ea typeface="メイリオ" panose="020B0604030504040204" pitchFamily="50" charset="-128"/>
              </a:rPr>
            </a:br>
            <a:r>
              <a:rPr lang="ja-JP" altLang="en-US" sz="1400" dirty="0">
                <a:solidFill>
                  <a:schemeClr val="tx1"/>
                </a:solidFill>
                <a:latin typeface="メイリオ" panose="020B0604030504040204" pitchFamily="50" charset="-128"/>
                <a:ea typeface="メイリオ" panose="020B0604030504040204" pitchFamily="50" charset="-128"/>
              </a:rPr>
              <a:t>他の組織の利用状況は閲覧できない。</a:t>
            </a:r>
          </a:p>
        </p:txBody>
      </p:sp>
      <p:sp>
        <p:nvSpPr>
          <p:cNvPr id="25" name="テキスト プレースホルダー 3">
            <a:extLst>
              <a:ext uri="{FF2B5EF4-FFF2-40B4-BE49-F238E27FC236}">
                <a16:creationId xmlns:a16="http://schemas.microsoft.com/office/drawing/2014/main" id="{83AA0F7D-40B6-4324-958C-09A74CA6514E}"/>
              </a:ext>
            </a:extLst>
          </p:cNvPr>
          <p:cNvSpPr txBox="1">
            <a:spLocks/>
          </p:cNvSpPr>
          <p:nvPr/>
        </p:nvSpPr>
        <p:spPr>
          <a:xfrm>
            <a:off x="1273728" y="6133025"/>
            <a:ext cx="3721605" cy="394772"/>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400" dirty="0">
                <a:solidFill>
                  <a:schemeClr val="tx1"/>
                </a:solidFill>
                <a:latin typeface="メイリオ" panose="020B0604030504040204" pitchFamily="50" charset="-128"/>
                <a:ea typeface="メイリオ" panose="020B0604030504040204" pitchFamily="50" charset="-128"/>
              </a:rPr>
              <a:t>すべての会社の利用状況のみが表示される</a:t>
            </a:r>
          </a:p>
        </p:txBody>
      </p:sp>
    </p:spTree>
    <p:extLst>
      <p:ext uri="{BB962C8B-B14F-4D97-AF65-F5344CB8AC3E}">
        <p14:creationId xmlns:p14="http://schemas.microsoft.com/office/powerpoint/2010/main" val="22448997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定期状況確認・</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Pros/Cons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確認</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830509" y="3842791"/>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1051342" y="3972173"/>
            <a:ext cx="2590663"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定期利用状況確認</a:t>
            </a:r>
            <a:br>
              <a:rPr kumimoji="0" lang="en-US" altLang="ja-JP" sz="1600" b="1" dirty="0">
                <a:solidFill>
                  <a:srgbClr val="FFFFFF"/>
                </a:solidFill>
                <a:latin typeface="メイリオ" panose="020B0604030504040204" pitchFamily="50" charset="-128"/>
                <a:ea typeface="メイリオ" panose="020B0604030504040204" pitchFamily="50" charset="-128"/>
              </a:rPr>
            </a:br>
            <a:r>
              <a:rPr kumimoji="0" lang="en-US" altLang="ja-JP" sz="1600" b="1" dirty="0">
                <a:solidFill>
                  <a:srgbClr val="FFFFFF"/>
                </a:solidFill>
                <a:latin typeface="メイリオ" panose="020B0604030504040204" pitchFamily="50" charset="-128"/>
                <a:ea typeface="メイリオ" panose="020B0604030504040204" pitchFamily="50" charset="-128"/>
              </a:rPr>
              <a:t>Pros/Cons</a:t>
            </a:r>
            <a:r>
              <a:rPr kumimoji="0" lang="ja-JP" altLang="en-US" sz="1600" b="1" dirty="0">
                <a:solidFill>
                  <a:srgbClr val="FFFFFF"/>
                </a:solidFill>
                <a:latin typeface="メイリオ" panose="020B0604030504040204" pitchFamily="50" charset="-128"/>
                <a:ea typeface="メイリオ" panose="020B0604030504040204" pitchFamily="50" charset="-128"/>
              </a:rPr>
              <a:t>把握</a:t>
            </a:r>
            <a:endParaRPr kumimoji="0" lang="en-US" altLang="ja-JP" sz="1600" b="1" dirty="0">
              <a:solidFill>
                <a:srgbClr val="FFFFFF"/>
              </a:solidFill>
              <a:latin typeface="メイリオ" panose="020B0604030504040204" pitchFamily="50" charset="-128"/>
              <a:ea typeface="メイリオ" panose="020B0604030504040204" pitchFamily="50" charset="-128"/>
            </a:endParaRPr>
          </a:p>
        </p:txBody>
      </p:sp>
      <p:sp>
        <p:nvSpPr>
          <p:cNvPr id="13" name="Rectangle 40">
            <a:extLst>
              <a:ext uri="{FF2B5EF4-FFF2-40B4-BE49-F238E27FC236}">
                <a16:creationId xmlns:a16="http://schemas.microsoft.com/office/drawing/2014/main" id="{82D2B054-E6F3-4B25-A391-00FAF508A2D3}"/>
              </a:ext>
            </a:extLst>
          </p:cNvPr>
          <p:cNvSpPr/>
          <p:nvPr/>
        </p:nvSpPr>
        <p:spPr>
          <a:xfrm>
            <a:off x="834772" y="3862736"/>
            <a:ext cx="530915"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C</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32622"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859159" y="4679826"/>
            <a:ext cx="2582781"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事業所・部門レベルの状況分析</a:t>
            </a:r>
          </a:p>
          <a:p>
            <a:pPr lvl="0" algn="ctr" defTabSz="914016">
              <a:defRPr/>
            </a:pPr>
            <a:r>
              <a:rPr kumimoji="0" lang="ja-JP" altLang="en-US" sz="1222" dirty="0">
                <a:latin typeface="メイリオ" panose="020B0604030504040204" pitchFamily="50" charset="-128"/>
                <a:ea typeface="メイリオ" panose="020B0604030504040204" pitchFamily="50" charset="-128"/>
              </a:rPr>
              <a:t>定期従業員満足度アンケート</a:t>
            </a:r>
          </a:p>
          <a:p>
            <a:pPr lvl="0" algn="ctr" defTabSz="914016">
              <a:defRPr/>
            </a:pPr>
            <a:r>
              <a:rPr kumimoji="0" lang="ja-JP" altLang="en-US" sz="1222" dirty="0">
                <a:latin typeface="メイリオ" panose="020B0604030504040204" pitchFamily="50" charset="-128"/>
                <a:ea typeface="メイリオ" panose="020B0604030504040204" pitchFamily="50" charset="-128"/>
              </a:rPr>
              <a:t>交通費削減等の効果測定</a:t>
            </a:r>
            <a:endParaRPr kumimoji="0" lang="en-US" sz="1222" b="0" i="0" u="none" strike="noStrike" kern="1200" cap="none" spc="0" normalizeH="0" baseline="0" noProof="0" dirty="0">
              <a:ln>
                <a:noFill/>
              </a:ln>
              <a:gradFill>
                <a:gsLst>
                  <a:gs pos="2917">
                    <a:srgbClr val="000000"/>
                  </a:gs>
                  <a:gs pos="30000">
                    <a:srgbClr val="000000"/>
                  </a:gs>
                </a:gsLst>
                <a:lin ang="5400000" scaled="0"/>
              </a:gradFill>
              <a:effectLst/>
              <a:uLnTx/>
              <a:uFillTx/>
              <a:latin typeface="メイリオ" panose="020B0604030504040204" pitchFamily="50" charset="-128"/>
              <a:ea typeface="メイリオ" panose="020B0604030504040204" pitchFamily="50" charset="-128"/>
              <a:cs typeface="+mn-cs"/>
            </a:endParaRPr>
          </a:p>
        </p:txBody>
      </p:sp>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43494" y="1338486"/>
            <a:ext cx="7575258" cy="817486"/>
          </a:xfrm>
        </p:spPr>
        <p:txBody>
          <a:bodyPr>
            <a:noAutofit/>
          </a:bodyPr>
          <a:lstStyle/>
          <a:p>
            <a:pPr marL="342900" indent="-342900">
              <a:buFont typeface="Wingdings" panose="05000000000000000000" pitchFamily="2" charset="2"/>
              <a:buChar char="ü"/>
            </a:pPr>
            <a:r>
              <a:rPr lang="en-US" altLang="ja-JP" sz="2000" dirty="0">
                <a:solidFill>
                  <a:schemeClr val="tx1"/>
                </a:solidFill>
                <a:latin typeface="Meiryo UI" panose="020B0604030504040204" pitchFamily="50" charset="-128"/>
                <a:ea typeface="Meiryo UI" panose="020B0604030504040204" pitchFamily="50" charset="-128"/>
              </a:rPr>
              <a:t>Office365</a:t>
            </a:r>
            <a:r>
              <a:rPr lang="ja-JP" altLang="en-US" sz="2000" dirty="0">
                <a:solidFill>
                  <a:schemeClr val="tx1"/>
                </a:solidFill>
                <a:latin typeface="Meiryo UI" panose="020B0604030504040204" pitchFamily="50" charset="-128"/>
                <a:ea typeface="Meiryo UI" panose="020B0604030504040204" pitchFamily="50" charset="-128"/>
              </a:rPr>
              <a:t>・</a:t>
            </a:r>
            <a:r>
              <a:rPr lang="en-US" altLang="ja-JP" sz="2000" dirty="0">
                <a:solidFill>
                  <a:schemeClr val="tx1"/>
                </a:solidFill>
                <a:latin typeface="Meiryo UI" panose="020B0604030504040204" pitchFamily="50" charset="-128"/>
                <a:ea typeface="Meiryo UI" panose="020B0604030504040204" pitchFamily="50" charset="-128"/>
              </a:rPr>
              <a:t>Teams</a:t>
            </a:r>
            <a:r>
              <a:rPr lang="ja-JP" altLang="en-US" sz="2000" dirty="0">
                <a:solidFill>
                  <a:schemeClr val="tx1"/>
                </a:solidFill>
                <a:latin typeface="Meiryo UI" panose="020B0604030504040204" pitchFamily="50" charset="-128"/>
                <a:ea typeface="Meiryo UI" panose="020B0604030504040204" pitchFamily="50" charset="-128"/>
              </a:rPr>
              <a:t>導入による期待する効果の定期状況把握・測定</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ユーザーアンケートの実施</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（オプション）部門別の交通費・営業成績等数値との照合</a:t>
            </a:r>
            <a:endParaRPr lang="en-US" altLang="ja-JP" sz="20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BAD67AF-B523-4DB2-9E80-E73709049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0510" y="1364422"/>
            <a:ext cx="2637310" cy="2477735"/>
          </a:xfrm>
          <a:prstGeom prst="rect">
            <a:avLst/>
          </a:prstGeom>
        </p:spPr>
      </p:pic>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4"/>
          <a:stretch>
            <a:fillRect/>
          </a:stretch>
        </p:blipFill>
        <p:spPr>
          <a:xfrm>
            <a:off x="-131539" y="-54164"/>
            <a:ext cx="1819224" cy="632134"/>
          </a:xfrm>
          <a:prstGeom prst="rect">
            <a:avLst/>
          </a:prstGeom>
        </p:spPr>
      </p:pic>
      <p:sp>
        <p:nvSpPr>
          <p:cNvPr id="8" name="矢印: 下 7">
            <a:extLst>
              <a:ext uri="{FF2B5EF4-FFF2-40B4-BE49-F238E27FC236}">
                <a16:creationId xmlns:a16="http://schemas.microsoft.com/office/drawing/2014/main" id="{DEBC77F3-FD55-490D-A297-BDC1E5A8C966}"/>
              </a:ext>
            </a:extLst>
          </p:cNvPr>
          <p:cNvSpPr/>
          <p:nvPr/>
        </p:nvSpPr>
        <p:spPr>
          <a:xfrm>
            <a:off x="7029975" y="2692866"/>
            <a:ext cx="989901" cy="369116"/>
          </a:xfrm>
          <a:prstGeom prst="downArrow">
            <a:avLst/>
          </a:prstGeom>
          <a:solidFill>
            <a:srgbClr val="B30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子供">
            <a:extLst>
              <a:ext uri="{FF2B5EF4-FFF2-40B4-BE49-F238E27FC236}">
                <a16:creationId xmlns:a16="http://schemas.microsoft.com/office/drawing/2014/main" id="{34D017B5-826E-40B1-B9AB-653FE6B3AD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779" y="3147969"/>
            <a:ext cx="914400" cy="914400"/>
          </a:xfrm>
          <a:prstGeom prst="rect">
            <a:avLst/>
          </a:prstGeom>
        </p:spPr>
      </p:pic>
      <p:pic>
        <p:nvPicPr>
          <p:cNvPr id="15" name="グラフィックス 14" descr="上昇基調">
            <a:extLst>
              <a:ext uri="{FF2B5EF4-FFF2-40B4-BE49-F238E27FC236}">
                <a16:creationId xmlns:a16="http://schemas.microsoft.com/office/drawing/2014/main" id="{2C2558C4-6F05-4D82-AB43-3136438259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52947" y="5251508"/>
            <a:ext cx="630270" cy="630270"/>
          </a:xfrm>
          <a:prstGeom prst="rect">
            <a:avLst/>
          </a:prstGeom>
        </p:spPr>
      </p:pic>
      <p:pic>
        <p:nvPicPr>
          <p:cNvPr id="22" name="グラフィックス 21" descr="チャット">
            <a:extLst>
              <a:ext uri="{FF2B5EF4-FFF2-40B4-BE49-F238E27FC236}">
                <a16:creationId xmlns:a16="http://schemas.microsoft.com/office/drawing/2014/main" id="{04276BE7-9EAB-4813-BF8E-224871C725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8390" y="4244923"/>
            <a:ext cx="662638" cy="662638"/>
          </a:xfrm>
          <a:prstGeom prst="rect">
            <a:avLst/>
          </a:prstGeom>
        </p:spPr>
      </p:pic>
      <p:sp>
        <p:nvSpPr>
          <p:cNvPr id="33" name="テキスト ボックス 32">
            <a:extLst>
              <a:ext uri="{FF2B5EF4-FFF2-40B4-BE49-F238E27FC236}">
                <a16:creationId xmlns:a16="http://schemas.microsoft.com/office/drawing/2014/main" id="{805F3E15-859A-4D76-B6C3-82BFD4728CCD}"/>
              </a:ext>
            </a:extLst>
          </p:cNvPr>
          <p:cNvSpPr txBox="1"/>
          <p:nvPr/>
        </p:nvSpPr>
        <p:spPr>
          <a:xfrm>
            <a:off x="5320017" y="3425504"/>
            <a:ext cx="4243434" cy="523220"/>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会社・事業部・部門でのアクティブユーザー数・アクティビティ数の違いの把握</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EDDE3C46-10A7-40AB-8C15-E212B2D6D4CA}"/>
              </a:ext>
            </a:extLst>
          </p:cNvPr>
          <p:cNvSpPr txBox="1"/>
          <p:nvPr/>
        </p:nvSpPr>
        <p:spPr>
          <a:xfrm>
            <a:off x="10077973" y="3938630"/>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各部門・事業の状況</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1BED1C6-4C39-456F-9F9F-01AF7B04B233}"/>
              </a:ext>
            </a:extLst>
          </p:cNvPr>
          <p:cNvSpPr txBox="1"/>
          <p:nvPr/>
        </p:nvSpPr>
        <p:spPr>
          <a:xfrm>
            <a:off x="5313025" y="4265801"/>
            <a:ext cx="4468537" cy="738664"/>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ツール別利用の傾向</a:t>
            </a:r>
            <a:endParaRPr kumimoji="1" lang="en-US" altLang="ja-JP" sz="1400" dirty="0">
              <a:solidFill>
                <a:srgbClr val="B30D8F"/>
              </a:solidFill>
              <a:latin typeface="メイリオ" panose="020B0604030504040204" pitchFamily="50" charset="-128"/>
              <a:ea typeface="メイリオ" panose="020B0604030504040204" pitchFamily="50" charset="-128"/>
            </a:endParaRPr>
          </a:p>
          <a:p>
            <a:r>
              <a:rPr lang="ja-JP" altLang="en-US" sz="1400" dirty="0">
                <a:solidFill>
                  <a:srgbClr val="B30D8F"/>
                </a:solidFill>
                <a:latin typeface="メイリオ" panose="020B0604030504040204" pitchFamily="50" charset="-128"/>
                <a:ea typeface="メイリオ" panose="020B0604030504040204" pitchFamily="50" charset="-128"/>
              </a:rPr>
              <a:t>ユーザーがどのツールも多く使いこなしているか？</a:t>
            </a:r>
            <a:br>
              <a:rPr lang="en-US" altLang="ja-JP" sz="1400" dirty="0">
                <a:solidFill>
                  <a:srgbClr val="B30D8F"/>
                </a:solidFill>
                <a:latin typeface="メイリオ" panose="020B0604030504040204" pitchFamily="50" charset="-128"/>
                <a:ea typeface="メイリオ" panose="020B0604030504040204" pitchFamily="50" charset="-128"/>
              </a:rPr>
            </a:br>
            <a:r>
              <a:rPr lang="ja-JP" altLang="en-US" sz="1400" dirty="0">
                <a:solidFill>
                  <a:srgbClr val="B30D8F"/>
                </a:solidFill>
                <a:latin typeface="メイリオ" panose="020B0604030504040204" pitchFamily="50" charset="-128"/>
                <a:ea typeface="メイリオ" panose="020B0604030504040204" pitchFamily="50" charset="-128"/>
              </a:rPr>
              <a:t>偏りがないか？</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CAA3A0C-BE6F-4A7D-AA19-A766F7F5ABAE}"/>
              </a:ext>
            </a:extLst>
          </p:cNvPr>
          <p:cNvSpPr txBox="1"/>
          <p:nvPr/>
        </p:nvSpPr>
        <p:spPr>
          <a:xfrm>
            <a:off x="5331201" y="5349379"/>
            <a:ext cx="4468537" cy="523220"/>
          </a:xfrm>
          <a:prstGeom prst="rect">
            <a:avLst/>
          </a:prstGeom>
          <a:noFill/>
        </p:spPr>
        <p:txBody>
          <a:bodyPr wrap="square" rtlCol="0">
            <a:spAutoFit/>
          </a:bodyPr>
          <a:lstStyle/>
          <a:p>
            <a:r>
              <a:rPr kumimoji="1" lang="ja-JP" altLang="en-US" sz="1400" dirty="0">
                <a:solidFill>
                  <a:srgbClr val="B30D8F"/>
                </a:solidFill>
                <a:latin typeface="メイリオ" panose="020B0604030504040204" pitchFamily="50" charset="-128"/>
                <a:ea typeface="メイリオ" panose="020B0604030504040204" pitchFamily="50" charset="-128"/>
              </a:rPr>
              <a:t>時系列でのアクティブユーザー数・アクティビティ数の増減の把握</a:t>
            </a:r>
            <a:endParaRPr kumimoji="1" lang="en-US" altLang="ja-JP" sz="1400" dirty="0">
              <a:solidFill>
                <a:srgbClr val="B30D8F"/>
              </a:solidFill>
              <a:latin typeface="メイリオ" panose="020B0604030504040204" pitchFamily="50" charset="-128"/>
              <a:ea typeface="メイリオ" panose="020B0604030504040204" pitchFamily="50" charset="-128"/>
            </a:endParaRPr>
          </a:p>
        </p:txBody>
      </p:sp>
      <p:grpSp>
        <p:nvGrpSpPr>
          <p:cNvPr id="37" name="Group 49">
            <a:extLst>
              <a:ext uri="{FF2B5EF4-FFF2-40B4-BE49-F238E27FC236}">
                <a16:creationId xmlns:a16="http://schemas.microsoft.com/office/drawing/2014/main" id="{79090D16-F3DB-4C3C-BE56-23897D3797FD}"/>
              </a:ext>
            </a:extLst>
          </p:cNvPr>
          <p:cNvGrpSpPr/>
          <p:nvPr/>
        </p:nvGrpSpPr>
        <p:grpSpPr>
          <a:xfrm>
            <a:off x="5114980" y="3292268"/>
            <a:ext cx="4725306" cy="700892"/>
            <a:chOff x="1305762" y="2490486"/>
            <a:chExt cx="2720487" cy="2511706"/>
          </a:xfrm>
        </p:grpSpPr>
        <p:cxnSp>
          <p:nvCxnSpPr>
            <p:cNvPr id="38" name="Straight Connector 50">
              <a:extLst>
                <a:ext uri="{FF2B5EF4-FFF2-40B4-BE49-F238E27FC236}">
                  <a16:creationId xmlns:a16="http://schemas.microsoft.com/office/drawing/2014/main" id="{89E47B6B-0C13-4974-9BC3-CDC921043A71}"/>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a:extLst>
                <a:ext uri="{FF2B5EF4-FFF2-40B4-BE49-F238E27FC236}">
                  <a16:creationId xmlns:a16="http://schemas.microsoft.com/office/drawing/2014/main" id="{F158FA74-2357-486F-B9ED-8834A51AC5EB}"/>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49">
            <a:extLst>
              <a:ext uri="{FF2B5EF4-FFF2-40B4-BE49-F238E27FC236}">
                <a16:creationId xmlns:a16="http://schemas.microsoft.com/office/drawing/2014/main" id="{2A52E265-14A7-4E1B-B963-359A93D13D61}"/>
              </a:ext>
            </a:extLst>
          </p:cNvPr>
          <p:cNvGrpSpPr/>
          <p:nvPr/>
        </p:nvGrpSpPr>
        <p:grpSpPr>
          <a:xfrm>
            <a:off x="5116378" y="4283567"/>
            <a:ext cx="4732297" cy="700892"/>
            <a:chOff x="1305762" y="2490486"/>
            <a:chExt cx="2720487" cy="2511706"/>
          </a:xfrm>
        </p:grpSpPr>
        <p:cxnSp>
          <p:nvCxnSpPr>
            <p:cNvPr id="41" name="Straight Connector 50">
              <a:extLst>
                <a:ext uri="{FF2B5EF4-FFF2-40B4-BE49-F238E27FC236}">
                  <a16:creationId xmlns:a16="http://schemas.microsoft.com/office/drawing/2014/main" id="{885C1D83-D635-40C7-B096-09A04FB51E5C}"/>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B36A5742-5C66-4615-9BA0-71164AA67541}"/>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9">
            <a:extLst>
              <a:ext uri="{FF2B5EF4-FFF2-40B4-BE49-F238E27FC236}">
                <a16:creationId xmlns:a16="http://schemas.microsoft.com/office/drawing/2014/main" id="{6F59FF50-5D31-469B-8B3E-916CD17DA047}"/>
              </a:ext>
            </a:extLst>
          </p:cNvPr>
          <p:cNvGrpSpPr/>
          <p:nvPr/>
        </p:nvGrpSpPr>
        <p:grpSpPr>
          <a:xfrm>
            <a:off x="5117776" y="5266477"/>
            <a:ext cx="4739288" cy="700892"/>
            <a:chOff x="1305762" y="2490486"/>
            <a:chExt cx="2720487" cy="2511706"/>
          </a:xfrm>
        </p:grpSpPr>
        <p:cxnSp>
          <p:nvCxnSpPr>
            <p:cNvPr id="44" name="Straight Connector 50">
              <a:extLst>
                <a:ext uri="{FF2B5EF4-FFF2-40B4-BE49-F238E27FC236}">
                  <a16:creationId xmlns:a16="http://schemas.microsoft.com/office/drawing/2014/main" id="{1CF77177-5637-43B5-ACF9-858861AF0BD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3">
              <a:extLst>
                <a:ext uri="{FF2B5EF4-FFF2-40B4-BE49-F238E27FC236}">
                  <a16:creationId xmlns:a16="http://schemas.microsoft.com/office/drawing/2014/main" id="{A1D58F9E-A8FB-4943-9CB9-80DA048B2ED9}"/>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BD0B834E-C022-4A7F-AB7D-21CA6403D652}"/>
              </a:ext>
            </a:extLst>
          </p:cNvPr>
          <p:cNvSpPr txBox="1"/>
          <p:nvPr/>
        </p:nvSpPr>
        <p:spPr>
          <a:xfrm>
            <a:off x="10054206" y="5148042"/>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課題の解決方法検討</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79AA08BF-7B33-404F-8BDF-9599B4CF1851}"/>
              </a:ext>
            </a:extLst>
          </p:cNvPr>
          <p:cNvSpPr txBox="1"/>
          <p:nvPr/>
        </p:nvSpPr>
        <p:spPr>
          <a:xfrm>
            <a:off x="10038827" y="5568889"/>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次回アクション</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49" name="テキスト ボックス 48">
            <a:extLst>
              <a:ext uri="{FF2B5EF4-FFF2-40B4-BE49-F238E27FC236}">
                <a16:creationId xmlns:a16="http://schemas.microsoft.com/office/drawing/2014/main" id="{635B8B47-23A1-47D8-A70D-131FC84AAF2A}"/>
              </a:ext>
            </a:extLst>
          </p:cNvPr>
          <p:cNvSpPr txBox="1"/>
          <p:nvPr/>
        </p:nvSpPr>
        <p:spPr>
          <a:xfrm>
            <a:off x="10079371" y="3503801"/>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背景の推測・調査</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0" name="テキスト ボックス 49">
            <a:extLst>
              <a:ext uri="{FF2B5EF4-FFF2-40B4-BE49-F238E27FC236}">
                <a16:creationId xmlns:a16="http://schemas.microsoft.com/office/drawing/2014/main" id="{432672CC-6D2E-4508-A33A-3AF50114F987}"/>
              </a:ext>
            </a:extLst>
          </p:cNvPr>
          <p:cNvSpPr txBox="1"/>
          <p:nvPr/>
        </p:nvSpPr>
        <p:spPr>
          <a:xfrm>
            <a:off x="10070982" y="4342701"/>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ユーザーの声</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36773C7A-C1B6-45C9-90CA-6EE087050A3B}"/>
              </a:ext>
            </a:extLst>
          </p:cNvPr>
          <p:cNvSpPr txBox="1"/>
          <p:nvPr/>
        </p:nvSpPr>
        <p:spPr>
          <a:xfrm>
            <a:off x="10055602" y="4729992"/>
            <a:ext cx="1876339" cy="307777"/>
          </a:xfrm>
          <a:prstGeom prst="rect">
            <a:avLst/>
          </a:prstGeom>
          <a:solidFill>
            <a:srgbClr val="B30D8F"/>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良かった・悪かった</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41515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–KPI Management/O365 Usage Summary-</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3"/>
          <a:stretch>
            <a:fillRect/>
          </a:stretch>
        </p:blipFill>
        <p:spPr>
          <a:xfrm>
            <a:off x="-131539" y="-54164"/>
            <a:ext cx="1819224" cy="632134"/>
          </a:xfrm>
          <a:prstGeom prst="rect">
            <a:avLst/>
          </a:prstGeom>
        </p:spPr>
      </p:pic>
      <p:pic>
        <p:nvPicPr>
          <p:cNvPr id="6" name="図 5">
            <a:extLst>
              <a:ext uri="{FF2B5EF4-FFF2-40B4-BE49-F238E27FC236}">
                <a16:creationId xmlns:a16="http://schemas.microsoft.com/office/drawing/2014/main" id="{2446C161-F362-438E-8403-842BD4AEF12A}"/>
              </a:ext>
            </a:extLst>
          </p:cNvPr>
          <p:cNvPicPr>
            <a:picLocks noChangeAspect="1"/>
          </p:cNvPicPr>
          <p:nvPr/>
        </p:nvPicPr>
        <p:blipFill rotWithShape="1">
          <a:blip r:embed="rId4"/>
          <a:srcRect l="14725" t="19036" r="12546" b="3603"/>
          <a:stretch/>
        </p:blipFill>
        <p:spPr>
          <a:xfrm>
            <a:off x="6119239" y="2390862"/>
            <a:ext cx="5430953" cy="3129093"/>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CB498898-D12C-4DE5-8F11-231E79A2CB6B}"/>
              </a:ext>
            </a:extLst>
          </p:cNvPr>
          <p:cNvPicPr>
            <a:picLocks noChangeAspect="1"/>
          </p:cNvPicPr>
          <p:nvPr/>
        </p:nvPicPr>
        <p:blipFill rotWithShape="1">
          <a:blip r:embed="rId5"/>
          <a:srcRect l="14725" t="19163" r="12615" b="3730"/>
          <a:stretch/>
        </p:blipFill>
        <p:spPr>
          <a:xfrm>
            <a:off x="532930" y="2407637"/>
            <a:ext cx="5370727" cy="3087151"/>
          </a:xfrm>
          <a:prstGeom prst="rect">
            <a:avLst/>
          </a:prstGeom>
          <a:ln>
            <a:solidFill>
              <a:schemeClr val="bg1">
                <a:lumMod val="75000"/>
              </a:schemeClr>
            </a:solidFill>
          </a:ln>
        </p:spPr>
      </p:pic>
      <p:sp>
        <p:nvSpPr>
          <p:cNvPr id="22" name="テキスト プレースホルダー 3">
            <a:extLst>
              <a:ext uri="{FF2B5EF4-FFF2-40B4-BE49-F238E27FC236}">
                <a16:creationId xmlns:a16="http://schemas.microsoft.com/office/drawing/2014/main" id="{D150BBB2-0572-4FFE-A7B0-13A901B36CCD}"/>
              </a:ext>
            </a:extLst>
          </p:cNvPr>
          <p:cNvSpPr>
            <a:spLocks noGrp="1"/>
          </p:cNvSpPr>
          <p:nvPr>
            <p:ph type="body" sz="quarter" idx="10"/>
          </p:nvPr>
        </p:nvSpPr>
        <p:spPr>
          <a:xfrm>
            <a:off x="511728" y="1078427"/>
            <a:ext cx="11492918" cy="624538"/>
          </a:xfrm>
        </p:spPr>
        <p:txBody>
          <a:bodyPr>
            <a:noAutofit/>
          </a:body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会社・事業部・部門別、プロダクト別でユーザー・アクティビティ数、プロダクト利用の偏重度合いの確認、</a:t>
            </a:r>
            <a:r>
              <a:rPr lang="en-US" altLang="ja-JP" sz="1800" dirty="0">
                <a:solidFill>
                  <a:srgbClr val="B30D8F"/>
                </a:solidFill>
                <a:latin typeface="Meiryo UI" panose="020B0604030504040204" pitchFamily="50" charset="-128"/>
                <a:ea typeface="Meiryo UI" panose="020B0604030504040204" pitchFamily="50" charset="-128"/>
              </a:rPr>
              <a:t>KPI</a:t>
            </a:r>
            <a:r>
              <a:rPr lang="ja-JP" altLang="en-US" sz="1800" dirty="0">
                <a:solidFill>
                  <a:srgbClr val="B30D8F"/>
                </a:solidFill>
                <a:latin typeface="Meiryo UI" panose="020B0604030504040204" pitchFamily="50" charset="-128"/>
                <a:ea typeface="Meiryo UI" panose="020B0604030504040204" pitchFamily="50" charset="-128"/>
              </a:rPr>
              <a:t>達成度、</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良い点・悪い点とその背景を調査ししょう。</a:t>
            </a:r>
          </a:p>
        </p:txBody>
      </p:sp>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1511415" y="2122415"/>
            <a:ext cx="107660" cy="858573"/>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1654028" y="1923875"/>
            <a:ext cx="428537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テナント全体の各プロダクト</a:t>
            </a: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値と実績値の確認</a:t>
            </a:r>
            <a:endParaRPr kumimoji="1" lang="en-US" altLang="ja-JP" sz="14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72AC1712-3A3D-401F-BB03-866FE8289596}"/>
              </a:ext>
            </a:extLst>
          </p:cNvPr>
          <p:cNvSpPr txBox="1"/>
          <p:nvPr/>
        </p:nvSpPr>
        <p:spPr>
          <a:xfrm>
            <a:off x="640359" y="5759042"/>
            <a:ext cx="4418202"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会社・事業部・部署での各プロダクトの</a:t>
            </a:r>
            <a:br>
              <a:rPr kumimoji="1" lang="en-US" altLang="ja-JP" sz="1400" dirty="0">
                <a:latin typeface="メイリオ" panose="020B0604030504040204" pitchFamily="50" charset="-128"/>
                <a:ea typeface="メイリオ" panose="020B0604030504040204" pitchFamily="50" charset="-128"/>
              </a:rPr>
            </a:b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値（概算値）と実績値</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および</a:t>
            </a:r>
            <a:r>
              <a:rPr kumimoji="1" lang="en-US" altLang="ja-JP" sz="1400" dirty="0">
                <a:latin typeface="メイリオ" panose="020B0604030504040204" pitchFamily="50" charset="-128"/>
                <a:ea typeface="メイリオ" panose="020B0604030504040204" pitchFamily="50" charset="-128"/>
              </a:rPr>
              <a:t>KPI</a:t>
            </a:r>
            <a:r>
              <a:rPr kumimoji="1" lang="ja-JP" altLang="en-US" sz="1400" dirty="0">
                <a:latin typeface="メイリオ" panose="020B0604030504040204" pitchFamily="50" charset="-128"/>
                <a:ea typeface="メイリオ" panose="020B0604030504040204" pitchFamily="50" charset="-128"/>
              </a:rPr>
              <a:t>達成率（概算値）の確認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595618" y="5118683"/>
            <a:ext cx="597017" cy="7536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p:cNvCxnSpPr>
          <p:nvPr/>
        </p:nvCxnSpPr>
        <p:spPr>
          <a:xfrm flipH="1">
            <a:off x="6351865" y="2097248"/>
            <a:ext cx="174770" cy="81513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13319" y="1866550"/>
            <a:ext cx="5645792"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会社・事業部・部署での各プロダクトの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各プロダクトのアクティブユーザー数・アクティビティ数</a:t>
            </a:r>
            <a:br>
              <a:rPr lang="en-US" altLang="ja-JP" sz="1400" dirty="0">
                <a:latin typeface="メイリオ" panose="020B0604030504040204" pitchFamily="50" charset="-128"/>
                <a:ea typeface="メイリオ" panose="020B0604030504040204" pitchFamily="50" charset="-128"/>
              </a:rPr>
            </a:br>
            <a:endParaRPr kumimoji="1" lang="en-US" altLang="ja-JP" sz="1400" dirty="0">
              <a:latin typeface="メイリオ" panose="020B0604030504040204" pitchFamily="50" charset="-128"/>
              <a:ea typeface="メイリオ" panose="020B0604030504040204" pitchFamily="50" charset="-128"/>
            </a:endParaRPr>
          </a:p>
        </p:txBody>
      </p:sp>
      <p:cxnSp>
        <p:nvCxnSpPr>
          <p:cNvPr id="33" name="直線矢印コネクタ 32">
            <a:extLst>
              <a:ext uri="{FF2B5EF4-FFF2-40B4-BE49-F238E27FC236}">
                <a16:creationId xmlns:a16="http://schemas.microsoft.com/office/drawing/2014/main" id="{19544CED-F61C-4426-8BD5-00DB0F9A9A34}"/>
              </a:ext>
            </a:extLst>
          </p:cNvPr>
          <p:cNvCxnSpPr>
            <a:cxnSpLocks/>
          </p:cNvCxnSpPr>
          <p:nvPr/>
        </p:nvCxnSpPr>
        <p:spPr>
          <a:xfrm>
            <a:off x="6518246" y="2097248"/>
            <a:ext cx="2234268" cy="80814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5" name="直線矢印コネクタ 34">
            <a:extLst>
              <a:ext uri="{FF2B5EF4-FFF2-40B4-BE49-F238E27FC236}">
                <a16:creationId xmlns:a16="http://schemas.microsoft.com/office/drawing/2014/main" id="{B6079F6C-F76A-4A3E-B214-0085ECB8EB41}"/>
              </a:ext>
            </a:extLst>
          </p:cNvPr>
          <p:cNvCxnSpPr>
            <a:cxnSpLocks/>
          </p:cNvCxnSpPr>
          <p:nvPr/>
        </p:nvCxnSpPr>
        <p:spPr>
          <a:xfrm flipH="1">
            <a:off x="6386819" y="5110294"/>
            <a:ext cx="174770" cy="81513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V="1">
            <a:off x="6384022" y="4781725"/>
            <a:ext cx="2357306" cy="1149292"/>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6463716" y="5743662"/>
            <a:ext cx="5645792"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会社・事業部・部署での各プロダクトの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アクティブユーザー率のヒートマップ</a:t>
            </a:r>
            <a:br>
              <a:rPr lang="en-US" altLang="ja-JP" sz="1400" dirty="0">
                <a:latin typeface="メイリオ" panose="020B0604030504040204" pitchFamily="50" charset="-128"/>
                <a:ea typeface="メイリオ" panose="020B0604030504040204" pitchFamily="50" charset="-128"/>
              </a:rPr>
            </a:br>
            <a:r>
              <a:rPr lang="ja-JP" altLang="en-US" sz="1400" b="1" dirty="0">
                <a:solidFill>
                  <a:srgbClr val="00B050"/>
                </a:solidFill>
                <a:latin typeface="メイリオ" panose="020B0604030504040204" pitchFamily="50" charset="-128"/>
                <a:ea typeface="メイリオ" panose="020B0604030504040204" pitchFamily="50" charset="-128"/>
              </a:rPr>
              <a:t>“みどり色”：利用している</a:t>
            </a:r>
            <a:endParaRPr lang="en-US" altLang="ja-JP" sz="1400" b="1" dirty="0">
              <a:solidFill>
                <a:srgbClr val="00B050"/>
              </a:solidFill>
              <a:latin typeface="メイリオ" panose="020B0604030504040204" pitchFamily="50" charset="-128"/>
              <a:ea typeface="メイリオ" panose="020B0604030504040204" pitchFamily="50" charset="-128"/>
            </a:endParaRPr>
          </a:p>
          <a:p>
            <a:r>
              <a:rPr kumimoji="1" lang="ja-JP" altLang="en-US" sz="1400" b="1" dirty="0">
                <a:solidFill>
                  <a:schemeClr val="bg1">
                    <a:lumMod val="65000"/>
                  </a:schemeClr>
                </a:solidFill>
                <a:latin typeface="メイリオ" panose="020B0604030504040204" pitchFamily="50" charset="-128"/>
                <a:ea typeface="メイリオ" panose="020B0604030504040204" pitchFamily="50" charset="-128"/>
              </a:rPr>
              <a:t>“</a:t>
            </a:r>
            <a:r>
              <a:rPr kumimoji="1" lang="ja-JP" altLang="en-US" sz="1400" b="1" dirty="0" err="1">
                <a:solidFill>
                  <a:schemeClr val="bg1">
                    <a:lumMod val="65000"/>
                  </a:schemeClr>
                </a:solidFill>
                <a:latin typeface="メイリオ" panose="020B0604030504040204" pitchFamily="50" charset="-128"/>
                <a:ea typeface="メイリオ" panose="020B0604030504040204" pitchFamily="50" charset="-128"/>
              </a:rPr>
              <a:t>しろ</a:t>
            </a:r>
            <a:r>
              <a:rPr kumimoji="1" lang="ja-JP" altLang="en-US" sz="1400" b="1" dirty="0">
                <a:solidFill>
                  <a:schemeClr val="bg1">
                    <a:lumMod val="65000"/>
                  </a:schemeClr>
                </a:solidFill>
                <a:latin typeface="メイリオ" panose="020B0604030504040204" pitchFamily="50" charset="-128"/>
                <a:ea typeface="メイリオ" panose="020B0604030504040204" pitchFamily="50" charset="-128"/>
              </a:rPr>
              <a:t>色”：利用していない</a:t>
            </a:r>
            <a:endParaRPr kumimoji="1" lang="en-US" altLang="ja-JP" sz="1400" b="1"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39" name="楕円 38">
            <a:extLst>
              <a:ext uri="{FF2B5EF4-FFF2-40B4-BE49-F238E27FC236}">
                <a16:creationId xmlns:a16="http://schemas.microsoft.com/office/drawing/2014/main" id="{F9335C63-2AC1-4CD0-B1FF-99AF63A34988}"/>
              </a:ext>
            </a:extLst>
          </p:cNvPr>
          <p:cNvSpPr/>
          <p:nvPr/>
        </p:nvSpPr>
        <p:spPr>
          <a:xfrm>
            <a:off x="6870583" y="4563611"/>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D8407DAE-F0DF-43B2-A375-354FA8E60FDD}"/>
              </a:ext>
            </a:extLst>
          </p:cNvPr>
          <p:cNvSpPr/>
          <p:nvPr/>
        </p:nvSpPr>
        <p:spPr>
          <a:xfrm>
            <a:off x="7484377" y="4548231"/>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楕円 42">
            <a:extLst>
              <a:ext uri="{FF2B5EF4-FFF2-40B4-BE49-F238E27FC236}">
                <a16:creationId xmlns:a16="http://schemas.microsoft.com/office/drawing/2014/main" id="{A7BC7CB9-E59A-4427-AF6F-8831B22BFB08}"/>
              </a:ext>
            </a:extLst>
          </p:cNvPr>
          <p:cNvSpPr/>
          <p:nvPr/>
        </p:nvSpPr>
        <p:spPr>
          <a:xfrm>
            <a:off x="8031060" y="4566407"/>
            <a:ext cx="46978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楕円 43">
            <a:extLst>
              <a:ext uri="{FF2B5EF4-FFF2-40B4-BE49-F238E27FC236}">
                <a16:creationId xmlns:a16="http://schemas.microsoft.com/office/drawing/2014/main" id="{92519025-3910-471E-9B02-7398BA9170DC}"/>
              </a:ext>
            </a:extLst>
          </p:cNvPr>
          <p:cNvSpPr/>
          <p:nvPr/>
        </p:nvSpPr>
        <p:spPr>
          <a:xfrm>
            <a:off x="6688822" y="4843243"/>
            <a:ext cx="1826004" cy="3020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楕円 44">
            <a:extLst>
              <a:ext uri="{FF2B5EF4-FFF2-40B4-BE49-F238E27FC236}">
                <a16:creationId xmlns:a16="http://schemas.microsoft.com/office/drawing/2014/main" id="{188BBD4D-2091-47AC-B847-1C741168B398}"/>
              </a:ext>
            </a:extLst>
          </p:cNvPr>
          <p:cNvSpPr/>
          <p:nvPr/>
        </p:nvSpPr>
        <p:spPr>
          <a:xfrm>
            <a:off x="6430161" y="3292678"/>
            <a:ext cx="473978" cy="19714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楕円 45">
            <a:extLst>
              <a:ext uri="{FF2B5EF4-FFF2-40B4-BE49-F238E27FC236}">
                <a16:creationId xmlns:a16="http://schemas.microsoft.com/office/drawing/2014/main" id="{DE59B295-193D-424F-AED7-B5FD81D2EAF8}"/>
              </a:ext>
            </a:extLst>
          </p:cNvPr>
          <p:cNvSpPr/>
          <p:nvPr/>
        </p:nvSpPr>
        <p:spPr>
          <a:xfrm>
            <a:off x="1263941" y="3252131"/>
            <a:ext cx="707472" cy="4138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646153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7D40AE3-8549-4BEC-9F04-C5CD7098FA32}"/>
              </a:ext>
            </a:extLst>
          </p:cNvPr>
          <p:cNvPicPr>
            <a:picLocks noChangeAspect="1"/>
          </p:cNvPicPr>
          <p:nvPr/>
        </p:nvPicPr>
        <p:blipFill rotWithShape="1">
          <a:blip r:embed="rId3"/>
          <a:srcRect l="14656" t="19036" r="12408" b="3730"/>
          <a:stretch/>
        </p:blipFill>
        <p:spPr>
          <a:xfrm>
            <a:off x="6090408" y="2390071"/>
            <a:ext cx="5368954" cy="3079552"/>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79192AD7-5C3F-4688-9C94-366118AA8638}"/>
              </a:ext>
            </a:extLst>
          </p:cNvPr>
          <p:cNvPicPr>
            <a:picLocks noChangeAspect="1"/>
          </p:cNvPicPr>
          <p:nvPr/>
        </p:nvPicPr>
        <p:blipFill rotWithShape="1">
          <a:blip r:embed="rId4"/>
          <a:srcRect l="14724" t="19163" r="12478" b="3730"/>
          <a:stretch/>
        </p:blipFill>
        <p:spPr>
          <a:xfrm>
            <a:off x="520117" y="2383362"/>
            <a:ext cx="5385733" cy="3089924"/>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–Act User Difference/Questionnaire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sp>
        <p:nvSpPr>
          <p:cNvPr id="22" name="テキスト プレースホルダー 3">
            <a:extLst>
              <a:ext uri="{FF2B5EF4-FFF2-40B4-BE49-F238E27FC236}">
                <a16:creationId xmlns:a16="http://schemas.microsoft.com/office/drawing/2014/main" id="{D150BBB2-0572-4FFE-A7B0-13A901B36CCD}"/>
              </a:ext>
            </a:extLst>
          </p:cNvPr>
          <p:cNvSpPr>
            <a:spLocks noGrp="1"/>
          </p:cNvSpPr>
          <p:nvPr>
            <p:ph type="body" sz="quarter" idx="10"/>
          </p:nvPr>
        </p:nvSpPr>
        <p:spPr>
          <a:xfrm>
            <a:off x="511728" y="1078427"/>
            <a:ext cx="11492918" cy="624538"/>
          </a:xfrm>
        </p:spPr>
        <p:txBody>
          <a:bodyPr>
            <a:noAutofit/>
          </a:body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会社・事業部・部門別、プロダクト別にユーザー数の増減状況を見て、良い点・悪い点を探してみよう。</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アンケートを利用してユーザーの声から、改善効果・課題を把握しよう。</a:t>
            </a:r>
          </a:p>
        </p:txBody>
      </p:sp>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13358"/>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3" y="1865152"/>
            <a:ext cx="4671270"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アクティブユーザー数増減を参照するプロダクトを選択</a:t>
            </a:r>
            <a:endParaRPr kumimoji="1" lang="en-US" altLang="ja-JP" sz="1400"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72AC1712-3A3D-401F-BB03-866FE8289596}"/>
              </a:ext>
            </a:extLst>
          </p:cNvPr>
          <p:cNvSpPr txBox="1"/>
          <p:nvPr/>
        </p:nvSpPr>
        <p:spPr>
          <a:xfrm>
            <a:off x="657137" y="5633207"/>
            <a:ext cx="4418202"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事業部別での各プロダクトの</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アクティブユーザー数増減の確認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5058561"/>
            <a:ext cx="402672" cy="696287"/>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a:stCxn id="31" idx="1"/>
          </p:cNvCxnSpPr>
          <p:nvPr/>
        </p:nvCxnSpPr>
        <p:spPr>
          <a:xfrm flipH="1">
            <a:off x="6318310" y="2003661"/>
            <a:ext cx="320176" cy="115199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38486" y="1849772"/>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アンケート質問を選択して、質問</a:t>
            </a:r>
            <a:r>
              <a:rPr lang="ja-JP" altLang="en-US" sz="1400" dirty="0">
                <a:latin typeface="メイリオ" panose="020B0604030504040204" pitchFamily="50" charset="-128"/>
                <a:ea typeface="メイリオ" panose="020B0604030504040204" pitchFamily="50" charset="-128"/>
              </a:rPr>
              <a:t>別回答結果を表示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B6079F6C-F76A-4A3E-B214-0085ECB8EB41}"/>
              </a:ext>
            </a:extLst>
          </p:cNvPr>
          <p:cNvCxnSpPr>
            <a:cxnSpLocks/>
            <a:stCxn id="45" idx="1"/>
          </p:cNvCxnSpPr>
          <p:nvPr/>
        </p:nvCxnSpPr>
        <p:spPr>
          <a:xfrm flipH="1">
            <a:off x="6663657" y="2265117"/>
            <a:ext cx="395676" cy="1193944"/>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V="1">
            <a:off x="8875552" y="4706223"/>
            <a:ext cx="444616" cy="143451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5" y="5827552"/>
            <a:ext cx="2982288"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会社・事業部・部署別の結果表示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a:stCxn id="25" idx="1"/>
          </p:cNvCxnSpPr>
          <p:nvPr/>
        </p:nvCxnSpPr>
        <p:spPr>
          <a:xfrm>
            <a:off x="4818077" y="2255331"/>
            <a:ext cx="444615" cy="6851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4818077" y="2101442"/>
            <a:ext cx="1289108"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期間の設定</a:t>
            </a:r>
            <a:endParaRPr kumimoji="1" lang="en-US" altLang="ja-JP" sz="1400" dirty="0">
              <a:latin typeface="メイリオ" panose="020B0604030504040204" pitchFamily="50" charset="-128"/>
              <a:ea typeface="メイリオ" panose="020B0604030504040204" pitchFamily="50" charset="-128"/>
            </a:endParaRPr>
          </a:p>
        </p:txBody>
      </p:sp>
      <p:cxnSp>
        <p:nvCxnSpPr>
          <p:cNvPr id="29" name="直線矢印コネクタ 28">
            <a:extLst>
              <a:ext uri="{FF2B5EF4-FFF2-40B4-BE49-F238E27FC236}">
                <a16:creationId xmlns:a16="http://schemas.microsoft.com/office/drawing/2014/main" id="{01F54BD5-638B-46BF-848C-C56D4DB07B8B}"/>
              </a:ext>
            </a:extLst>
          </p:cNvPr>
          <p:cNvCxnSpPr>
            <a:cxnSpLocks/>
          </p:cNvCxnSpPr>
          <p:nvPr/>
        </p:nvCxnSpPr>
        <p:spPr>
          <a:xfrm flipH="1">
            <a:off x="3523376" y="4893578"/>
            <a:ext cx="145411" cy="130588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2" name="直線矢印コネクタ 31">
            <a:extLst>
              <a:ext uri="{FF2B5EF4-FFF2-40B4-BE49-F238E27FC236}">
                <a16:creationId xmlns:a16="http://schemas.microsoft.com/office/drawing/2014/main" id="{ED3E87C8-F278-4931-BE5F-9C6F3A78A16A}"/>
              </a:ext>
            </a:extLst>
          </p:cNvPr>
          <p:cNvCxnSpPr>
            <a:cxnSpLocks/>
          </p:cNvCxnSpPr>
          <p:nvPr/>
        </p:nvCxnSpPr>
        <p:spPr>
          <a:xfrm flipV="1">
            <a:off x="982910" y="2265028"/>
            <a:ext cx="678110" cy="175469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4" name="直線矢印コネクタ 33">
            <a:extLst>
              <a:ext uri="{FF2B5EF4-FFF2-40B4-BE49-F238E27FC236}">
                <a16:creationId xmlns:a16="http://schemas.microsoft.com/office/drawing/2014/main" id="{0A660926-BF7C-4211-B6A0-FC72E796CB86}"/>
              </a:ext>
            </a:extLst>
          </p:cNvPr>
          <p:cNvCxnSpPr>
            <a:cxnSpLocks/>
          </p:cNvCxnSpPr>
          <p:nvPr/>
        </p:nvCxnSpPr>
        <p:spPr>
          <a:xfrm flipH="1" flipV="1">
            <a:off x="1652631" y="2256639"/>
            <a:ext cx="536897" cy="1426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7" name="テキスト ボックス 36">
            <a:extLst>
              <a:ext uri="{FF2B5EF4-FFF2-40B4-BE49-F238E27FC236}">
                <a16:creationId xmlns:a16="http://schemas.microsoft.com/office/drawing/2014/main" id="{9479072B-8AFF-44F3-B0B1-437F71C99FBB}"/>
              </a:ext>
            </a:extLst>
          </p:cNvPr>
          <p:cNvSpPr txBox="1"/>
          <p:nvPr/>
        </p:nvSpPr>
        <p:spPr>
          <a:xfrm>
            <a:off x="1707160" y="2102840"/>
            <a:ext cx="2831284"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事業部別・プロダクト別の増減</a:t>
            </a:r>
            <a:endParaRPr kumimoji="1" lang="en-US" altLang="ja-JP"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6580D182-7CAF-4539-A245-DBE0481401F3}"/>
              </a:ext>
            </a:extLst>
          </p:cNvPr>
          <p:cNvSpPr txBox="1"/>
          <p:nvPr/>
        </p:nvSpPr>
        <p:spPr>
          <a:xfrm>
            <a:off x="2244055" y="6263780"/>
            <a:ext cx="3787629"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会社・事業部・部門別での各プロダクトの</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アクティブユーザー数</a:t>
            </a:r>
            <a:r>
              <a:rPr lang="ja-JP" altLang="en-US" sz="1400" dirty="0">
                <a:latin typeface="メイリオ" panose="020B0604030504040204" pitchFamily="50" charset="-128"/>
                <a:ea typeface="メイリオ" panose="020B0604030504040204" pitchFamily="50" charset="-128"/>
              </a:rPr>
              <a:t>の前後・差分値の確認</a:t>
            </a:r>
            <a:endParaRPr kumimoji="1" lang="en-US" altLang="ja-JP" sz="1400"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FAE1C651-BD14-4ABF-85C6-F366B0DC0965}"/>
              </a:ext>
            </a:extLst>
          </p:cNvPr>
          <p:cNvSpPr txBox="1"/>
          <p:nvPr/>
        </p:nvSpPr>
        <p:spPr>
          <a:xfrm>
            <a:off x="7059333" y="2111228"/>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会社・事業部・部署を選択して個別結果を表示</a:t>
            </a: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757956"/>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4B25331C-6DCB-4C68-B7C1-D183890A1C79}"/>
              </a:ext>
            </a:extLst>
          </p:cNvPr>
          <p:cNvSpPr txBox="1"/>
          <p:nvPr/>
        </p:nvSpPr>
        <p:spPr>
          <a:xfrm>
            <a:off x="8939866" y="5820562"/>
            <a:ext cx="3048001" cy="738664"/>
          </a:xfrm>
          <a:prstGeom prst="rect">
            <a:avLst/>
          </a:prstGeom>
          <a:noFill/>
        </p:spPr>
        <p:txBody>
          <a:bodyPr wrap="square" rtlCol="0">
            <a:spAutoFit/>
          </a:bodyPr>
          <a:lstStyle/>
          <a:p>
            <a:r>
              <a:rPr lang="en-US" altLang="ja-JP" sz="1400" dirty="0">
                <a:latin typeface="メイリオ" panose="020B0604030504040204" pitchFamily="50" charset="-128"/>
                <a:ea typeface="メイリオ" panose="020B0604030504040204" pitchFamily="50" charset="-128"/>
              </a:rPr>
              <a:t>Office365</a:t>
            </a:r>
            <a:r>
              <a:rPr lang="ja-JP" altLang="en-US" sz="1400" dirty="0">
                <a:latin typeface="メイリオ" panose="020B0604030504040204" pitchFamily="50" charset="-128"/>
                <a:ea typeface="メイリオ" panose="020B0604030504040204" pitchFamily="50" charset="-128"/>
              </a:rPr>
              <a:t>全体アクティビティ数合計値とアンケート結果との因果関係解析グラフ（傾向線を表示）</a:t>
            </a:r>
            <a:endParaRPr kumimoji="1" lang="en-US" altLang="ja-JP" sz="1400" dirty="0">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5D64EE02-C194-4432-8B30-2F0759308B25}"/>
              </a:ext>
            </a:extLst>
          </p:cNvPr>
          <p:cNvSpPr/>
          <p:nvPr/>
        </p:nvSpPr>
        <p:spPr>
          <a:xfrm>
            <a:off x="8128932" y="4118994"/>
            <a:ext cx="562062"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楕円 52">
            <a:extLst>
              <a:ext uri="{FF2B5EF4-FFF2-40B4-BE49-F238E27FC236}">
                <a16:creationId xmlns:a16="http://schemas.microsoft.com/office/drawing/2014/main" id="{8973B9AA-6526-451D-8B6D-652160403EC9}"/>
              </a:ext>
            </a:extLst>
          </p:cNvPr>
          <p:cNvSpPr/>
          <p:nvPr/>
        </p:nvSpPr>
        <p:spPr>
          <a:xfrm rot="21050775">
            <a:off x="9434512" y="4257652"/>
            <a:ext cx="2132806"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BEA4E8E-602E-4F9C-8732-7038088BA286}"/>
              </a:ext>
            </a:extLst>
          </p:cNvPr>
          <p:cNvSpPr/>
          <p:nvPr/>
        </p:nvSpPr>
        <p:spPr>
          <a:xfrm>
            <a:off x="8650448" y="2593596"/>
            <a:ext cx="1022058" cy="436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楕円 55">
            <a:extLst>
              <a:ext uri="{FF2B5EF4-FFF2-40B4-BE49-F238E27FC236}">
                <a16:creationId xmlns:a16="http://schemas.microsoft.com/office/drawing/2014/main" id="{0499C7B7-B497-406C-B430-FACE041C342B}"/>
              </a:ext>
            </a:extLst>
          </p:cNvPr>
          <p:cNvSpPr/>
          <p:nvPr/>
        </p:nvSpPr>
        <p:spPr>
          <a:xfrm>
            <a:off x="4667075" y="3140277"/>
            <a:ext cx="408264" cy="23712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595679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30B67FC-0EDC-4E4A-B378-AA69EF77B2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3339" y="2486812"/>
            <a:ext cx="5407171" cy="3041534"/>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9A22EFB7-A46C-4E48-B0C3-7F1D90AD29A1}"/>
              </a:ext>
            </a:extLst>
          </p:cNvPr>
          <p:cNvPicPr>
            <a:picLocks noChangeAspect="1"/>
          </p:cNvPicPr>
          <p:nvPr/>
        </p:nvPicPr>
        <p:blipFill rotWithShape="1">
          <a:blip r:embed="rId4"/>
          <a:srcRect l="14556" t="19557" r="12685" b="4418"/>
          <a:stretch/>
        </p:blipFill>
        <p:spPr>
          <a:xfrm>
            <a:off x="6098797" y="2449584"/>
            <a:ext cx="5439780" cy="3078761"/>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–Cumulative User Usage/Timeline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80470"/>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2" y="1932264"/>
            <a:ext cx="5182999"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テナント・会社・事業部・部門別の累計アクティブユーザー数</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4563611"/>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a:stCxn id="31" idx="1"/>
          </p:cNvCxnSpPr>
          <p:nvPr/>
        </p:nvCxnSpPr>
        <p:spPr>
          <a:xfrm flipH="1">
            <a:off x="6318310" y="2070773"/>
            <a:ext cx="320176" cy="1151998"/>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638486" y="1916884"/>
            <a:ext cx="4409815"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時系列でアクティブユーザー数を確認</a:t>
            </a:r>
            <a:endParaRPr kumimoji="1" lang="en-US" altLang="ja-JP" sz="1400" dirty="0">
              <a:latin typeface="メイリオ" panose="020B0604030504040204" pitchFamily="50" charset="-128"/>
              <a:ea typeface="メイリオ" panose="020B0604030504040204" pitchFamily="50" charset="-128"/>
            </a:endParaRPr>
          </a:p>
        </p:txBody>
      </p:sp>
      <p:cxnSp>
        <p:nvCxnSpPr>
          <p:cNvPr id="35" name="直線矢印コネクタ 34">
            <a:extLst>
              <a:ext uri="{FF2B5EF4-FFF2-40B4-BE49-F238E27FC236}">
                <a16:creationId xmlns:a16="http://schemas.microsoft.com/office/drawing/2014/main" id="{B6079F6C-F76A-4A3E-B214-0085ECB8EB41}"/>
              </a:ext>
            </a:extLst>
          </p:cNvPr>
          <p:cNvCxnSpPr>
            <a:cxnSpLocks/>
            <a:stCxn id="45" idx="1"/>
          </p:cNvCxnSpPr>
          <p:nvPr/>
        </p:nvCxnSpPr>
        <p:spPr>
          <a:xfrm>
            <a:off x="9612383" y="2323840"/>
            <a:ext cx="1539382" cy="53680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6" name="直線矢印コネクタ 35">
            <a:extLst>
              <a:ext uri="{FF2B5EF4-FFF2-40B4-BE49-F238E27FC236}">
                <a16:creationId xmlns:a16="http://schemas.microsoft.com/office/drawing/2014/main" id="{E9388275-92FF-4A1A-939F-0D481FE068D2}"/>
              </a:ext>
            </a:extLst>
          </p:cNvPr>
          <p:cNvCxnSpPr>
            <a:cxnSpLocks/>
          </p:cNvCxnSpPr>
          <p:nvPr/>
        </p:nvCxnSpPr>
        <p:spPr>
          <a:xfrm flipH="1" flipV="1">
            <a:off x="8405769" y="4723002"/>
            <a:ext cx="469783" cy="148485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5" y="5894664"/>
            <a:ext cx="2982288"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会社・事業部・部署別の</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アクティブユーザー数の推移</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a:stCxn id="25" idx="1"/>
          </p:cNvCxnSpPr>
          <p:nvPr/>
        </p:nvCxnSpPr>
        <p:spPr>
          <a:xfrm>
            <a:off x="3853343" y="2330832"/>
            <a:ext cx="1431721" cy="60531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3853343" y="2176943"/>
            <a:ext cx="2421622"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最新アクティブユーザー率</a:t>
            </a:r>
            <a:endParaRPr kumimoji="1" lang="en-US" altLang="ja-JP" sz="1400"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ED3E87C8-F278-4931-BE5F-9C6F3A78A16A}"/>
              </a:ext>
            </a:extLst>
          </p:cNvPr>
          <p:cNvCxnSpPr>
            <a:cxnSpLocks/>
          </p:cNvCxnSpPr>
          <p:nvPr/>
        </p:nvCxnSpPr>
        <p:spPr>
          <a:xfrm flipH="1" flipV="1">
            <a:off x="914400" y="2080471"/>
            <a:ext cx="780176" cy="939566"/>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41" name="テキスト ボックス 40">
            <a:extLst>
              <a:ext uri="{FF2B5EF4-FFF2-40B4-BE49-F238E27FC236}">
                <a16:creationId xmlns:a16="http://schemas.microsoft.com/office/drawing/2014/main" id="{6580D182-7CAF-4539-A245-DBE0481401F3}"/>
              </a:ext>
            </a:extLst>
          </p:cNvPr>
          <p:cNvSpPr txBox="1"/>
          <p:nvPr/>
        </p:nvSpPr>
        <p:spPr>
          <a:xfrm>
            <a:off x="692092" y="5777219"/>
            <a:ext cx="2411835"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会社・事業部・部門別での指定プロダクトのアクティブユーザー数</a:t>
            </a:r>
            <a:endParaRPr kumimoji="1" lang="en-US" altLang="ja-JP" sz="1400"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FAE1C651-BD14-4ABF-85C6-F366B0DC0965}"/>
              </a:ext>
            </a:extLst>
          </p:cNvPr>
          <p:cNvSpPr txBox="1"/>
          <p:nvPr/>
        </p:nvSpPr>
        <p:spPr>
          <a:xfrm>
            <a:off x="9612383" y="2169951"/>
            <a:ext cx="2579617"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会社・事業部・部署を選択</a:t>
            </a: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825068"/>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4B25331C-6DCB-4C68-B7C1-D183890A1C79}"/>
              </a:ext>
            </a:extLst>
          </p:cNvPr>
          <p:cNvSpPr txBox="1"/>
          <p:nvPr/>
        </p:nvSpPr>
        <p:spPr>
          <a:xfrm>
            <a:off x="8939866" y="5954786"/>
            <a:ext cx="3048001" cy="523220"/>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レポート取得開始から“初めて”利用があったユーザー数を表示</a:t>
            </a:r>
            <a:endParaRPr kumimoji="1" lang="en-US" altLang="ja-JP" sz="1400" dirty="0">
              <a:latin typeface="メイリオ" panose="020B0604030504040204" pitchFamily="50" charset="-128"/>
              <a:ea typeface="メイリオ" panose="020B0604030504040204" pitchFamily="50" charset="-128"/>
            </a:endParaRPr>
          </a:p>
        </p:txBody>
      </p:sp>
      <p:sp>
        <p:nvSpPr>
          <p:cNvPr id="52" name="楕円 51">
            <a:extLst>
              <a:ext uri="{FF2B5EF4-FFF2-40B4-BE49-F238E27FC236}">
                <a16:creationId xmlns:a16="http://schemas.microsoft.com/office/drawing/2014/main" id="{5D64EE02-C194-4432-8B30-2F0759308B25}"/>
              </a:ext>
            </a:extLst>
          </p:cNvPr>
          <p:cNvSpPr/>
          <p:nvPr/>
        </p:nvSpPr>
        <p:spPr>
          <a:xfrm>
            <a:off x="7701092" y="3800212"/>
            <a:ext cx="1510019" cy="10737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楕円 54">
            <a:extLst>
              <a:ext uri="{FF2B5EF4-FFF2-40B4-BE49-F238E27FC236}">
                <a16:creationId xmlns:a16="http://schemas.microsoft.com/office/drawing/2014/main" id="{CBEA4E8E-602E-4F9C-8732-7038088BA286}"/>
              </a:ext>
            </a:extLst>
          </p:cNvPr>
          <p:cNvSpPr/>
          <p:nvPr/>
        </p:nvSpPr>
        <p:spPr>
          <a:xfrm>
            <a:off x="6142140" y="2643930"/>
            <a:ext cx="1542176" cy="1156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楕円 32">
            <a:extLst>
              <a:ext uri="{FF2B5EF4-FFF2-40B4-BE49-F238E27FC236}">
                <a16:creationId xmlns:a16="http://schemas.microsoft.com/office/drawing/2014/main" id="{8D54E495-3AAC-4BA0-B52F-7F9D2B384A8A}"/>
              </a:ext>
            </a:extLst>
          </p:cNvPr>
          <p:cNvSpPr/>
          <p:nvPr/>
        </p:nvSpPr>
        <p:spPr>
          <a:xfrm>
            <a:off x="1487646" y="2625753"/>
            <a:ext cx="1431723" cy="7046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156102C7-BC50-46DE-83CE-579474426BC0}"/>
              </a:ext>
            </a:extLst>
          </p:cNvPr>
          <p:cNvSpPr/>
          <p:nvPr/>
        </p:nvSpPr>
        <p:spPr>
          <a:xfrm>
            <a:off x="486561" y="3331827"/>
            <a:ext cx="2290195" cy="1567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楕円 41">
            <a:extLst>
              <a:ext uri="{FF2B5EF4-FFF2-40B4-BE49-F238E27FC236}">
                <a16:creationId xmlns:a16="http://schemas.microsoft.com/office/drawing/2014/main" id="{74AE3837-D3D0-4DE6-9221-484888428040}"/>
              </a:ext>
            </a:extLst>
          </p:cNvPr>
          <p:cNvSpPr/>
          <p:nvPr/>
        </p:nvSpPr>
        <p:spPr>
          <a:xfrm>
            <a:off x="6076426" y="3786231"/>
            <a:ext cx="1542176" cy="11562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テキスト プレースホルダー 3">
            <a:extLst>
              <a:ext uri="{FF2B5EF4-FFF2-40B4-BE49-F238E27FC236}">
                <a16:creationId xmlns:a16="http://schemas.microsoft.com/office/drawing/2014/main" id="{748F8788-CB35-496A-985F-4D94E7ECD640}"/>
              </a:ext>
            </a:extLst>
          </p:cNvPr>
          <p:cNvSpPr txBox="1">
            <a:spLocks/>
          </p:cNvSpPr>
          <p:nvPr/>
        </p:nvSpPr>
        <p:spPr>
          <a:xfrm>
            <a:off x="511728" y="1078427"/>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選択したプロダクトにおける（例：</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の場合）</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・会社・事業部・部門別の累計データを参照し、利活用具合の違いを見てみよう。</a:t>
            </a:r>
            <a:br>
              <a:rPr lang="en-US" altLang="ja-JP" sz="1800" dirty="0">
                <a:solidFill>
                  <a:srgbClr val="B30D8F"/>
                </a:solidFill>
                <a:latin typeface="Meiryo UI" panose="020B0604030504040204" pitchFamily="50" charset="-128"/>
                <a:ea typeface="Meiryo UI" panose="020B0604030504040204" pitchFamily="50" charset="-128"/>
              </a:rPr>
            </a:br>
            <a:r>
              <a:rPr lang="ja-JP" altLang="en-US" sz="1800" dirty="0">
                <a:solidFill>
                  <a:srgbClr val="B30D8F"/>
                </a:solidFill>
                <a:latin typeface="Meiryo UI" panose="020B0604030504040204" pitchFamily="50" charset="-128"/>
                <a:ea typeface="Meiryo UI" panose="020B0604030504040204" pitchFamily="50" charset="-128"/>
              </a:rPr>
              <a:t>・会社・事業部・部門別の時系列データを参照し、増減・初回ユーザー数を見てみよう。</a:t>
            </a:r>
          </a:p>
        </p:txBody>
      </p:sp>
      <p:sp>
        <p:nvSpPr>
          <p:cNvPr id="29" name="楕円 28">
            <a:extLst>
              <a:ext uri="{FF2B5EF4-FFF2-40B4-BE49-F238E27FC236}">
                <a16:creationId xmlns:a16="http://schemas.microsoft.com/office/drawing/2014/main" id="{BA0FBA79-A264-4933-84DC-66CB3B83E313}"/>
              </a:ext>
            </a:extLst>
          </p:cNvPr>
          <p:cNvSpPr/>
          <p:nvPr/>
        </p:nvSpPr>
        <p:spPr>
          <a:xfrm>
            <a:off x="2952925" y="3308058"/>
            <a:ext cx="2224480" cy="156734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4" name="直線矢印コネクタ 33">
            <a:extLst>
              <a:ext uri="{FF2B5EF4-FFF2-40B4-BE49-F238E27FC236}">
                <a16:creationId xmlns:a16="http://schemas.microsoft.com/office/drawing/2014/main" id="{9F57860B-0812-46E6-94BC-91B63A4DCDF2}"/>
              </a:ext>
            </a:extLst>
          </p:cNvPr>
          <p:cNvCxnSpPr>
            <a:cxnSpLocks/>
          </p:cNvCxnSpPr>
          <p:nvPr/>
        </p:nvCxnSpPr>
        <p:spPr>
          <a:xfrm flipH="1">
            <a:off x="3189214" y="4581787"/>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7" name="テキスト ボックス 36">
            <a:extLst>
              <a:ext uri="{FF2B5EF4-FFF2-40B4-BE49-F238E27FC236}">
                <a16:creationId xmlns:a16="http://schemas.microsoft.com/office/drawing/2014/main" id="{35832127-D825-4797-BAAF-4EC40FF49867}"/>
              </a:ext>
            </a:extLst>
          </p:cNvPr>
          <p:cNvSpPr txBox="1"/>
          <p:nvPr/>
        </p:nvSpPr>
        <p:spPr>
          <a:xfrm>
            <a:off x="3252132" y="5795395"/>
            <a:ext cx="2411835" cy="73866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会社・事業部・部門別での指定プロダクトの</a:t>
            </a:r>
            <a:r>
              <a:rPr lang="ja-JP" altLang="en-US" sz="1400" dirty="0">
                <a:latin typeface="メイリオ" panose="020B0604030504040204" pitchFamily="50" charset="-128"/>
                <a:ea typeface="メイリオ" panose="020B0604030504040204" pitchFamily="50" charset="-128"/>
              </a:rPr>
              <a:t>アクティビティ回数</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696655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C6BA2EC-8B99-4A70-9B3F-12E29D3D0CEB}"/>
              </a:ext>
            </a:extLst>
          </p:cNvPr>
          <p:cNvPicPr>
            <a:picLocks noChangeAspect="1"/>
          </p:cNvPicPr>
          <p:nvPr/>
        </p:nvPicPr>
        <p:blipFill rotWithShape="1">
          <a:blip r:embed="rId3"/>
          <a:srcRect l="18715" t="19163" r="8968" b="4873"/>
          <a:stretch/>
        </p:blipFill>
        <p:spPr>
          <a:xfrm>
            <a:off x="6107185" y="2393687"/>
            <a:ext cx="5436066" cy="3093023"/>
          </a:xfrm>
          <a:prstGeom prst="rect">
            <a:avLst/>
          </a:prstGeom>
          <a:ln>
            <a:solidFill>
              <a:schemeClr val="bg1">
                <a:lumMod val="75000"/>
              </a:schemeClr>
            </a:solidFill>
          </a:ln>
        </p:spPr>
      </p:pic>
      <p:pic>
        <p:nvPicPr>
          <p:cNvPr id="3" name="図 2">
            <a:extLst>
              <a:ext uri="{FF2B5EF4-FFF2-40B4-BE49-F238E27FC236}">
                <a16:creationId xmlns:a16="http://schemas.microsoft.com/office/drawing/2014/main" id="{8F9DE571-4129-4DAC-A6AE-A4BEAF52DE51}"/>
              </a:ext>
            </a:extLst>
          </p:cNvPr>
          <p:cNvPicPr>
            <a:picLocks noChangeAspect="1"/>
          </p:cNvPicPr>
          <p:nvPr/>
        </p:nvPicPr>
        <p:blipFill rotWithShape="1">
          <a:blip r:embed="rId4"/>
          <a:srcRect l="18647" t="19036" r="8830" b="5000"/>
          <a:stretch/>
        </p:blipFill>
        <p:spPr>
          <a:xfrm>
            <a:off x="536896" y="2390863"/>
            <a:ext cx="5382082" cy="3053592"/>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 Member Detail/Team Relation</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20" name="図 19">
            <a:extLst>
              <a:ext uri="{FF2B5EF4-FFF2-40B4-BE49-F238E27FC236}">
                <a16:creationId xmlns:a16="http://schemas.microsoft.com/office/drawing/2014/main" id="{84EF4C9D-E4D7-46E2-AFD3-A07B2EC414B3}"/>
              </a:ext>
            </a:extLst>
          </p:cNvPr>
          <p:cNvPicPr>
            <a:picLocks noChangeAspect="1"/>
          </p:cNvPicPr>
          <p:nvPr/>
        </p:nvPicPr>
        <p:blipFill>
          <a:blip r:embed="rId5"/>
          <a:stretch>
            <a:fillRect/>
          </a:stretch>
        </p:blipFill>
        <p:spPr>
          <a:xfrm>
            <a:off x="-131539" y="-54164"/>
            <a:ext cx="1819224" cy="632134"/>
          </a:xfrm>
          <a:prstGeom prst="rect">
            <a:avLst/>
          </a:prstGeom>
        </p:spPr>
      </p:pic>
      <p:cxnSp>
        <p:nvCxnSpPr>
          <p:cNvPr id="23" name="直線矢印コネクタ 22">
            <a:extLst>
              <a:ext uri="{FF2B5EF4-FFF2-40B4-BE49-F238E27FC236}">
                <a16:creationId xmlns:a16="http://schemas.microsoft.com/office/drawing/2014/main" id="{250002DD-5E35-4395-911E-4731EEAB4537}"/>
              </a:ext>
            </a:extLst>
          </p:cNvPr>
          <p:cNvCxnSpPr>
            <a:cxnSpLocks/>
          </p:cNvCxnSpPr>
          <p:nvPr/>
        </p:nvCxnSpPr>
        <p:spPr>
          <a:xfrm flipH="1">
            <a:off x="655738" y="2013358"/>
            <a:ext cx="275440" cy="89212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8C51E901-42DD-4BDF-BC50-2168BF87F180}"/>
              </a:ext>
            </a:extLst>
          </p:cNvPr>
          <p:cNvSpPr txBox="1"/>
          <p:nvPr/>
        </p:nvSpPr>
        <p:spPr>
          <a:xfrm>
            <a:off x="957742" y="1865152"/>
            <a:ext cx="5359168" cy="30777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チーム別のチーム構成メンバ部門数（組織横ぐし度合いグラフ）</a:t>
            </a:r>
            <a:endParaRPr kumimoji="1" lang="en-US" altLang="ja-JP" sz="1400" dirty="0">
              <a:latin typeface="メイリオ" panose="020B0604030504040204" pitchFamily="50" charset="-128"/>
              <a:ea typeface="メイリオ" panose="020B0604030504040204" pitchFamily="50" charset="-128"/>
            </a:endParaRPr>
          </a:p>
        </p:txBody>
      </p:sp>
      <p:cxnSp>
        <p:nvCxnSpPr>
          <p:cNvPr id="28" name="直線矢印コネクタ 27">
            <a:extLst>
              <a:ext uri="{FF2B5EF4-FFF2-40B4-BE49-F238E27FC236}">
                <a16:creationId xmlns:a16="http://schemas.microsoft.com/office/drawing/2014/main" id="{87C18F3E-739B-4F3B-A031-01E5B7999FE2}"/>
              </a:ext>
            </a:extLst>
          </p:cNvPr>
          <p:cNvCxnSpPr>
            <a:cxnSpLocks/>
          </p:cNvCxnSpPr>
          <p:nvPr/>
        </p:nvCxnSpPr>
        <p:spPr>
          <a:xfrm flipH="1">
            <a:off x="629174" y="4496499"/>
            <a:ext cx="419450" cy="125834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30" name="直線矢印コネクタ 29">
            <a:extLst>
              <a:ext uri="{FF2B5EF4-FFF2-40B4-BE49-F238E27FC236}">
                <a16:creationId xmlns:a16="http://schemas.microsoft.com/office/drawing/2014/main" id="{915AC2A5-F57D-4FF5-9F74-D1420C1C41AE}"/>
              </a:ext>
            </a:extLst>
          </p:cNvPr>
          <p:cNvCxnSpPr>
            <a:cxnSpLocks/>
          </p:cNvCxnSpPr>
          <p:nvPr/>
        </p:nvCxnSpPr>
        <p:spPr>
          <a:xfrm flipH="1">
            <a:off x="6318311" y="2097248"/>
            <a:ext cx="174768" cy="1058411"/>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36A88711-7534-46DA-B347-6AC652B96A25}"/>
              </a:ext>
            </a:extLst>
          </p:cNvPr>
          <p:cNvSpPr txBox="1"/>
          <p:nvPr/>
        </p:nvSpPr>
        <p:spPr>
          <a:xfrm>
            <a:off x="6537817" y="1841383"/>
            <a:ext cx="5458440" cy="523220"/>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指定した期間内の会社・事業部・部門間でのチーム数ヒートマップ</a:t>
            </a:r>
            <a:r>
              <a:rPr kumimoji="1" lang="en-US" altLang="ja-JP" sz="1400" dirty="0">
                <a:latin typeface="メイリオ" panose="020B0604030504040204" pitchFamily="50" charset="-128"/>
                <a:ea typeface="メイリオ" panose="020B0604030504040204" pitchFamily="50" charset="-128"/>
              </a:rPr>
              <a:t>Before/After</a:t>
            </a:r>
            <a:r>
              <a:rPr kumimoji="1" lang="ja-JP" altLang="en-US" sz="1400" dirty="0">
                <a:latin typeface="メイリオ" panose="020B0604030504040204" pitchFamily="50" charset="-128"/>
                <a:ea typeface="メイリオ" panose="020B0604030504040204" pitchFamily="50" charset="-128"/>
              </a:rPr>
              <a:t>　</a:t>
            </a:r>
            <a:r>
              <a:rPr kumimoji="1" lang="ja-JP" altLang="en-US" sz="1400" dirty="0">
                <a:solidFill>
                  <a:srgbClr val="FF0000"/>
                </a:solidFill>
                <a:latin typeface="メイリオ" panose="020B0604030504040204" pitchFamily="50" charset="-128"/>
                <a:ea typeface="メイリオ" panose="020B0604030504040204" pitchFamily="50" charset="-128"/>
              </a:rPr>
              <a:t>薄い＜＞濃い（＝チーム共存・交わり度）</a:t>
            </a:r>
            <a:endParaRPr kumimoji="1"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6E3604C0-6C92-4195-80EB-5FC6283F2FB2}"/>
              </a:ext>
            </a:extLst>
          </p:cNvPr>
          <p:cNvSpPr txBox="1"/>
          <p:nvPr/>
        </p:nvSpPr>
        <p:spPr>
          <a:xfrm>
            <a:off x="5968764" y="5827552"/>
            <a:ext cx="523892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最新のユーザー間でのチーム数ヒートマップ</a:t>
            </a:r>
            <a:endParaRPr kumimoji="1" lang="en-US" altLang="ja-JP" sz="1400" dirty="0">
              <a:latin typeface="メイリオ" panose="020B0604030504040204" pitchFamily="50" charset="-128"/>
              <a:ea typeface="メイリオ" panose="020B0604030504040204" pitchFamily="50" charset="-128"/>
            </a:endParaRPr>
          </a:p>
        </p:txBody>
      </p:sp>
      <p:cxnSp>
        <p:nvCxnSpPr>
          <p:cNvPr id="24" name="直線矢印コネクタ 23">
            <a:extLst>
              <a:ext uri="{FF2B5EF4-FFF2-40B4-BE49-F238E27FC236}">
                <a16:creationId xmlns:a16="http://schemas.microsoft.com/office/drawing/2014/main" id="{24B1F833-858A-437D-87D7-653E0562EB4B}"/>
              </a:ext>
            </a:extLst>
          </p:cNvPr>
          <p:cNvCxnSpPr>
            <a:cxnSpLocks/>
          </p:cNvCxnSpPr>
          <p:nvPr/>
        </p:nvCxnSpPr>
        <p:spPr>
          <a:xfrm>
            <a:off x="2978092" y="2223083"/>
            <a:ext cx="0" cy="67111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FE53E36-B143-4E5E-AEC6-5DAA909E1101}"/>
              </a:ext>
            </a:extLst>
          </p:cNvPr>
          <p:cNvSpPr txBox="1"/>
          <p:nvPr/>
        </p:nvSpPr>
        <p:spPr>
          <a:xfrm>
            <a:off x="3014444" y="2101442"/>
            <a:ext cx="3252132"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部署毎の関係チーム数とメンバー数</a:t>
            </a:r>
            <a:endParaRPr kumimoji="1" lang="en-US" altLang="ja-JP" sz="1400" dirty="0">
              <a:latin typeface="メイリオ" panose="020B0604030504040204" pitchFamily="50" charset="-128"/>
              <a:ea typeface="メイリオ" panose="020B0604030504040204" pitchFamily="50" charset="-128"/>
            </a:endParaRPr>
          </a:p>
        </p:txBody>
      </p:sp>
      <p:sp>
        <p:nvSpPr>
          <p:cNvPr id="41" name="テキスト ボックス 40">
            <a:extLst>
              <a:ext uri="{FF2B5EF4-FFF2-40B4-BE49-F238E27FC236}">
                <a16:creationId xmlns:a16="http://schemas.microsoft.com/office/drawing/2014/main" id="{6580D182-7CAF-4539-A245-DBE0481401F3}"/>
              </a:ext>
            </a:extLst>
          </p:cNvPr>
          <p:cNvSpPr txBox="1"/>
          <p:nvPr/>
        </p:nvSpPr>
        <p:spPr>
          <a:xfrm>
            <a:off x="692092" y="5710107"/>
            <a:ext cx="4290969" cy="95410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各チームの構成部署・メンバ状況の確認</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　列：</a:t>
            </a:r>
            <a:r>
              <a:rPr lang="en-US" altLang="ja-JP" sz="1400" dirty="0">
                <a:latin typeface="メイリオ" panose="020B0604030504040204" pitchFamily="50" charset="-128"/>
                <a:ea typeface="メイリオ" panose="020B0604030504040204" pitchFamily="50" charset="-128"/>
              </a:rPr>
              <a:t>Microsoft</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Teams</a:t>
            </a:r>
            <a:r>
              <a:rPr lang="ja-JP" altLang="en-US" sz="1400" dirty="0">
                <a:latin typeface="メイリオ" panose="020B0604030504040204" pitchFamily="50" charset="-128"/>
                <a:ea typeface="メイリオ" panose="020B0604030504040204" pitchFamily="50" charset="-128"/>
              </a:rPr>
              <a:t>のチーム名</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　行：会社・事業部・部門・ユーザー名</a:t>
            </a:r>
            <a:br>
              <a:rPr kumimoji="1" lang="en-US" altLang="ja-JP" sz="1400" dirty="0">
                <a:latin typeface="メイリオ" panose="020B0604030504040204" pitchFamily="50" charset="-128"/>
                <a:ea typeface="メイリオ" panose="020B0604030504040204" pitchFamily="50" charset="-128"/>
              </a:rPr>
            </a:br>
            <a:endParaRPr kumimoji="1" lang="en-US" altLang="ja-JP" sz="1400" dirty="0">
              <a:latin typeface="メイリオ" panose="020B0604030504040204" pitchFamily="50" charset="-128"/>
              <a:ea typeface="メイリオ" panose="020B0604030504040204" pitchFamily="50" charset="-128"/>
            </a:endParaRPr>
          </a:p>
        </p:txBody>
      </p:sp>
      <p:cxnSp>
        <p:nvCxnSpPr>
          <p:cNvPr id="48" name="直線矢印コネクタ 47">
            <a:extLst>
              <a:ext uri="{FF2B5EF4-FFF2-40B4-BE49-F238E27FC236}">
                <a16:creationId xmlns:a16="http://schemas.microsoft.com/office/drawing/2014/main" id="{288C0E40-8F6E-4321-A992-D7355DBB43E4}"/>
              </a:ext>
            </a:extLst>
          </p:cNvPr>
          <p:cNvCxnSpPr>
            <a:cxnSpLocks/>
          </p:cNvCxnSpPr>
          <p:nvPr/>
        </p:nvCxnSpPr>
        <p:spPr>
          <a:xfrm flipH="1">
            <a:off x="6199464" y="4757956"/>
            <a:ext cx="378903" cy="1022059"/>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55" name="楕円 54">
            <a:extLst>
              <a:ext uri="{FF2B5EF4-FFF2-40B4-BE49-F238E27FC236}">
                <a16:creationId xmlns:a16="http://schemas.microsoft.com/office/drawing/2014/main" id="{CBEA4E8E-602E-4F9C-8732-7038088BA286}"/>
              </a:ext>
            </a:extLst>
          </p:cNvPr>
          <p:cNvSpPr/>
          <p:nvPr/>
        </p:nvSpPr>
        <p:spPr>
          <a:xfrm>
            <a:off x="5991138" y="2769765"/>
            <a:ext cx="4914550" cy="13492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156102C7-BC50-46DE-83CE-579474426BC0}"/>
              </a:ext>
            </a:extLst>
          </p:cNvPr>
          <p:cNvSpPr/>
          <p:nvPr/>
        </p:nvSpPr>
        <p:spPr>
          <a:xfrm>
            <a:off x="364920" y="2642532"/>
            <a:ext cx="2369891" cy="12751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楕円 28">
            <a:extLst>
              <a:ext uri="{FF2B5EF4-FFF2-40B4-BE49-F238E27FC236}">
                <a16:creationId xmlns:a16="http://schemas.microsoft.com/office/drawing/2014/main" id="{9ED6E821-7C8A-4972-9472-5FF1D56B24BB}"/>
              </a:ext>
            </a:extLst>
          </p:cNvPr>
          <p:cNvSpPr/>
          <p:nvPr/>
        </p:nvSpPr>
        <p:spPr>
          <a:xfrm>
            <a:off x="2910980" y="2634143"/>
            <a:ext cx="2256638" cy="130169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プレースホルダー 3">
            <a:extLst>
              <a:ext uri="{FF2B5EF4-FFF2-40B4-BE49-F238E27FC236}">
                <a16:creationId xmlns:a16="http://schemas.microsoft.com/office/drawing/2014/main" id="{3F0273A4-8D70-43D0-8AF6-8165F48310E2}"/>
              </a:ext>
            </a:extLst>
          </p:cNvPr>
          <p:cNvSpPr txBox="1">
            <a:spLocks/>
          </p:cNvSpPr>
          <p:nvPr/>
        </p:nvSpPr>
        <p:spPr>
          <a:xfrm>
            <a:off x="511728" y="1078427"/>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チームの組織横</a:t>
            </a:r>
            <a:r>
              <a:rPr lang="ja-JP" altLang="en-US" sz="1800" dirty="0" err="1">
                <a:solidFill>
                  <a:srgbClr val="B30D8F"/>
                </a:solidFill>
                <a:latin typeface="Meiryo UI" panose="020B0604030504040204" pitchFamily="50" charset="-128"/>
                <a:ea typeface="Meiryo UI" panose="020B0604030504040204" pitchFamily="50" charset="-128"/>
              </a:rPr>
              <a:t>ぐし</a:t>
            </a:r>
            <a:r>
              <a:rPr lang="ja-JP" altLang="en-US" sz="1800" dirty="0">
                <a:solidFill>
                  <a:srgbClr val="B30D8F"/>
                </a:solidFill>
                <a:latin typeface="Meiryo UI" panose="020B0604030504040204" pitchFamily="50" charset="-128"/>
                <a:ea typeface="Meiryo UI" panose="020B0604030504040204" pitchFamily="50" charset="-128"/>
              </a:rPr>
              <a:t>構成具合を見てみよう。どのチーム・組織が一番横ぐしでチーム構成をしているか？</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指定期間における、チーム構成の横</a:t>
            </a:r>
            <a:r>
              <a:rPr lang="ja-JP" altLang="en-US" sz="1800" dirty="0" err="1">
                <a:solidFill>
                  <a:srgbClr val="B30D8F"/>
                </a:solidFill>
                <a:latin typeface="Meiryo UI" panose="020B0604030504040204" pitchFamily="50" charset="-128"/>
                <a:ea typeface="Meiryo UI" panose="020B0604030504040204" pitchFamily="50" charset="-128"/>
              </a:rPr>
              <a:t>ぐ</a:t>
            </a:r>
            <a:r>
              <a:rPr lang="ja-JP" altLang="en-US" sz="1800" dirty="0">
                <a:solidFill>
                  <a:srgbClr val="B30D8F"/>
                </a:solidFill>
                <a:latin typeface="Meiryo UI" panose="020B0604030504040204" pitchFamily="50" charset="-128"/>
                <a:ea typeface="Meiryo UI" panose="020B0604030504040204" pitchFamily="50" charset="-128"/>
              </a:rPr>
              <a:t>し具合がどう変化したか見てみよう。</a:t>
            </a:r>
          </a:p>
        </p:txBody>
      </p:sp>
    </p:spTree>
    <p:extLst>
      <p:ext uri="{BB962C8B-B14F-4D97-AF65-F5344CB8AC3E}">
        <p14:creationId xmlns:p14="http://schemas.microsoft.com/office/powerpoint/2010/main" val="30094106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サンプルグラフの活用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課題改善活動・強化週間</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月間</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4" name="Rectangle 1">
            <a:extLst>
              <a:ext uri="{FF2B5EF4-FFF2-40B4-BE49-F238E27FC236}">
                <a16:creationId xmlns:a16="http://schemas.microsoft.com/office/drawing/2014/main" id="{8819BDBF-42FA-4534-90F5-9F4F9827D0EF}"/>
              </a:ext>
            </a:extLst>
          </p:cNvPr>
          <p:cNvSpPr/>
          <p:nvPr/>
        </p:nvSpPr>
        <p:spPr bwMode="auto">
          <a:xfrm>
            <a:off x="830509" y="3842791"/>
            <a:ext cx="2639472" cy="7439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メイリオ" panose="020B0604030504040204" pitchFamily="50" charset="-128"/>
              <a:ea typeface="メイリオ" panose="020B0604030504040204" pitchFamily="50" charset="-128"/>
              <a:cs typeface="Segoe UI" pitchFamily="34" charset="0"/>
            </a:endParaRPr>
          </a:p>
        </p:txBody>
      </p:sp>
      <p:sp>
        <p:nvSpPr>
          <p:cNvPr id="9" name="Rectangle 9">
            <a:extLst>
              <a:ext uri="{FF2B5EF4-FFF2-40B4-BE49-F238E27FC236}">
                <a16:creationId xmlns:a16="http://schemas.microsoft.com/office/drawing/2014/main" id="{280AC2B4-AB42-4029-A705-B1B75CA3DDA3}"/>
              </a:ext>
            </a:extLst>
          </p:cNvPr>
          <p:cNvSpPr/>
          <p:nvPr/>
        </p:nvSpPr>
        <p:spPr>
          <a:xfrm>
            <a:off x="1051342" y="3972173"/>
            <a:ext cx="2590663" cy="541687"/>
          </a:xfrm>
          <a:prstGeom prst="rect">
            <a:avLst/>
          </a:prstGeom>
        </p:spPr>
        <p:txBody>
          <a:bodyPr wrap="square">
            <a:spAutoFit/>
          </a:bodyPr>
          <a:lstStyle/>
          <a:p>
            <a:pPr marL="358486" lvl="0" defTabSz="914016">
              <a:lnSpc>
                <a:spcPct val="90000"/>
              </a:lnSpc>
              <a:spcAft>
                <a:spcPts val="1175"/>
              </a:spcAft>
              <a:defRPr/>
            </a:pPr>
            <a:r>
              <a:rPr kumimoji="0" lang="ja-JP" altLang="en-US" sz="1600" b="1" dirty="0">
                <a:solidFill>
                  <a:srgbClr val="FFFFFF"/>
                </a:solidFill>
                <a:latin typeface="メイリオ" panose="020B0604030504040204" pitchFamily="50" charset="-128"/>
                <a:ea typeface="メイリオ" panose="020B0604030504040204" pitchFamily="50" charset="-128"/>
              </a:rPr>
              <a:t>課題改善活動</a:t>
            </a:r>
            <a:br>
              <a:rPr kumimoji="0" lang="ja-JP" altLang="en-US" sz="1600" b="1" dirty="0">
                <a:solidFill>
                  <a:srgbClr val="FFFFFF"/>
                </a:solidFill>
                <a:latin typeface="メイリオ" panose="020B0604030504040204" pitchFamily="50" charset="-128"/>
                <a:ea typeface="メイリオ" panose="020B0604030504040204" pitchFamily="50" charset="-128"/>
              </a:rPr>
            </a:br>
            <a:r>
              <a:rPr kumimoji="0" lang="ja-JP" altLang="en-US" sz="1600" b="1" dirty="0">
                <a:solidFill>
                  <a:srgbClr val="FFFFFF"/>
                </a:solidFill>
                <a:latin typeface="メイリオ" panose="020B0604030504040204" pitchFamily="50" charset="-128"/>
                <a:ea typeface="メイリオ" panose="020B0604030504040204" pitchFamily="50" charset="-128"/>
              </a:rPr>
              <a:t>強化週・月間活動</a:t>
            </a:r>
          </a:p>
        </p:txBody>
      </p:sp>
      <p:sp>
        <p:nvSpPr>
          <p:cNvPr id="13" name="Rectangle 40">
            <a:extLst>
              <a:ext uri="{FF2B5EF4-FFF2-40B4-BE49-F238E27FC236}">
                <a16:creationId xmlns:a16="http://schemas.microsoft.com/office/drawing/2014/main" id="{82D2B054-E6F3-4B25-A391-00FAF508A2D3}"/>
              </a:ext>
            </a:extLst>
          </p:cNvPr>
          <p:cNvSpPr/>
          <p:nvPr/>
        </p:nvSpPr>
        <p:spPr>
          <a:xfrm>
            <a:off x="834772" y="3862736"/>
            <a:ext cx="556563" cy="695575"/>
          </a:xfrm>
          <a:prstGeom prst="rect">
            <a:avLst/>
          </a:prstGeom>
        </p:spPr>
        <p:txBody>
          <a:bodyPr wrap="none"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altLang="ja-JP" sz="3920" b="1"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rPr>
              <a:t>A</a:t>
            </a:r>
            <a:endParaRPr kumimoji="0" lang="en-US" sz="3920" b="0" i="0" u="none" strike="noStrike" kern="1200" cap="none" spc="0" normalizeH="0" baseline="0" noProof="0" dirty="0">
              <a:ln>
                <a:noFill/>
              </a:ln>
              <a:solidFill>
                <a:srgbClr val="FFFFFF"/>
              </a:solidFill>
              <a:effectLst/>
              <a:uLnTx/>
              <a:uFillTx/>
              <a:latin typeface="メイリオ" panose="020B0604030504040204" pitchFamily="50" charset="-128"/>
              <a:ea typeface="メイリオ" panose="020B0604030504040204" pitchFamily="50" charset="-128"/>
              <a:cs typeface="+mn-cs"/>
            </a:endParaRPr>
          </a:p>
        </p:txBody>
      </p:sp>
      <p:grpSp>
        <p:nvGrpSpPr>
          <p:cNvPr id="17" name="Group 49">
            <a:extLst>
              <a:ext uri="{FF2B5EF4-FFF2-40B4-BE49-F238E27FC236}">
                <a16:creationId xmlns:a16="http://schemas.microsoft.com/office/drawing/2014/main" id="{BDA5491E-04EA-44C3-9E5D-7ABDCD57C0C2}"/>
              </a:ext>
            </a:extLst>
          </p:cNvPr>
          <p:cNvGrpSpPr/>
          <p:nvPr/>
        </p:nvGrpSpPr>
        <p:grpSpPr>
          <a:xfrm>
            <a:off x="835197" y="4691832"/>
            <a:ext cx="2632622" cy="855334"/>
            <a:chOff x="1305762" y="2490486"/>
            <a:chExt cx="2720487" cy="2511706"/>
          </a:xfrm>
        </p:grpSpPr>
        <p:cxnSp>
          <p:nvCxnSpPr>
            <p:cNvPr id="18" name="Straight Connector 50">
              <a:extLst>
                <a:ext uri="{FF2B5EF4-FFF2-40B4-BE49-F238E27FC236}">
                  <a16:creationId xmlns:a16="http://schemas.microsoft.com/office/drawing/2014/main" id="{3B3AD5F6-CACC-4B15-BCCB-ED57BC0EC17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53">
              <a:extLst>
                <a:ext uri="{FF2B5EF4-FFF2-40B4-BE49-F238E27FC236}">
                  <a16:creationId xmlns:a16="http://schemas.microsoft.com/office/drawing/2014/main" id="{F445018A-42B3-4121-9BF4-AB8963CA3193}"/>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61">
            <a:extLst>
              <a:ext uri="{FF2B5EF4-FFF2-40B4-BE49-F238E27FC236}">
                <a16:creationId xmlns:a16="http://schemas.microsoft.com/office/drawing/2014/main" id="{708C8ABD-42C9-4F65-907D-2841E7E9F7E4}"/>
              </a:ext>
            </a:extLst>
          </p:cNvPr>
          <p:cNvSpPr txBox="1"/>
          <p:nvPr/>
        </p:nvSpPr>
        <p:spPr>
          <a:xfrm>
            <a:off x="859159" y="4679826"/>
            <a:ext cx="2582781" cy="961741"/>
          </a:xfrm>
          <a:prstGeom prst="rect">
            <a:avLst/>
          </a:prstGeom>
          <a:noFill/>
        </p:spPr>
        <p:txBody>
          <a:bodyPr wrap="square" lIns="182802" tIns="146242" rIns="182802" bIns="146242" rtlCol="0">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lvl="0" algn="ctr" defTabSz="914016">
              <a:defRPr/>
            </a:pPr>
            <a:r>
              <a:rPr kumimoji="0" lang="ja-JP" altLang="en-US" sz="1222" dirty="0">
                <a:latin typeface="メイリオ" panose="020B0604030504040204" pitchFamily="50" charset="-128"/>
                <a:ea typeface="メイリオ" panose="020B0604030504040204" pitchFamily="50" charset="-128"/>
              </a:rPr>
              <a:t>部門別利用度競争イベント</a:t>
            </a:r>
          </a:p>
          <a:p>
            <a:pPr lvl="0" algn="ctr" defTabSz="914016">
              <a:defRPr/>
            </a:pPr>
            <a:r>
              <a:rPr kumimoji="0" lang="en-US" altLang="ja-JP" sz="1222" dirty="0">
                <a:latin typeface="メイリオ" panose="020B0604030504040204" pitchFamily="50" charset="-128"/>
                <a:ea typeface="メイリオ" panose="020B0604030504040204" pitchFamily="50" charset="-128"/>
              </a:rPr>
              <a:t>Focus</a:t>
            </a:r>
            <a:r>
              <a:rPr kumimoji="0" lang="ja-JP" altLang="en-US" sz="1222" dirty="0">
                <a:latin typeface="メイリオ" panose="020B0604030504040204" pitchFamily="50" charset="-128"/>
                <a:ea typeface="メイリオ" panose="020B0604030504040204" pitchFamily="50" charset="-128"/>
              </a:rPr>
              <a:t>をもった教育</a:t>
            </a:r>
          </a:p>
          <a:p>
            <a:pPr lvl="0" algn="ctr" defTabSz="914016">
              <a:defRPr/>
            </a:pPr>
            <a:r>
              <a:rPr kumimoji="0" lang="ja-JP" altLang="en-US" sz="1222" dirty="0">
                <a:latin typeface="メイリオ" panose="020B0604030504040204" pitchFamily="50" charset="-128"/>
                <a:ea typeface="メイリオ" panose="020B0604030504040204" pitchFamily="50" charset="-128"/>
              </a:rPr>
              <a:t>社内の事例の共有</a:t>
            </a:r>
          </a:p>
        </p:txBody>
      </p:sp>
      <p:sp>
        <p:nvSpPr>
          <p:cNvPr id="48" name="テキスト プレースホルダー 3">
            <a:extLst>
              <a:ext uri="{FF2B5EF4-FFF2-40B4-BE49-F238E27FC236}">
                <a16:creationId xmlns:a16="http://schemas.microsoft.com/office/drawing/2014/main" id="{DD77D9E0-AA04-42CE-9C77-54068B39078F}"/>
              </a:ext>
            </a:extLst>
          </p:cNvPr>
          <p:cNvSpPr>
            <a:spLocks noGrp="1"/>
          </p:cNvSpPr>
          <p:nvPr>
            <p:ph type="body" sz="quarter" idx="10"/>
          </p:nvPr>
        </p:nvSpPr>
        <p:spPr>
          <a:xfrm>
            <a:off x="4051883" y="1128761"/>
            <a:ext cx="7575258" cy="817486"/>
          </a:xfrm>
        </p:spPr>
        <p:txBody>
          <a:bodyPr>
            <a:noAutofit/>
          </a:bodyPr>
          <a:lstStyle/>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エンドユーザー要望の実現・課題の解決</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有効事例の共有・新しい便利機能のリリース</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エンドユーザー向け強化週間・月間の実施</a:t>
            </a:r>
            <a:endParaRPr lang="en-US" altLang="ja-JP" sz="2000" dirty="0">
              <a:solidFill>
                <a:schemeClr val="tx1"/>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sz="2000" dirty="0">
                <a:solidFill>
                  <a:schemeClr val="tx1"/>
                </a:solidFill>
                <a:latin typeface="Meiryo UI" panose="020B0604030504040204" pitchFamily="50" charset="-128"/>
                <a:ea typeface="Meiryo UI" panose="020B0604030504040204" pitchFamily="50" charset="-128"/>
              </a:rPr>
              <a:t>利用度競争イベントの実施による表彰企画</a:t>
            </a:r>
            <a:endParaRPr lang="en-US" altLang="ja-JP" sz="2000" dirty="0">
              <a:solidFill>
                <a:schemeClr val="tx1"/>
              </a:solidFill>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CBAD67AF-B523-4DB2-9E80-E737090492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0510" y="1364422"/>
            <a:ext cx="2637310" cy="2477735"/>
          </a:xfrm>
          <a:prstGeom prst="rect">
            <a:avLst/>
          </a:prstGeom>
        </p:spPr>
      </p:pic>
      <p:sp>
        <p:nvSpPr>
          <p:cNvPr id="8" name="矢印: 下 7">
            <a:extLst>
              <a:ext uri="{FF2B5EF4-FFF2-40B4-BE49-F238E27FC236}">
                <a16:creationId xmlns:a16="http://schemas.microsoft.com/office/drawing/2014/main" id="{DEBC77F3-FD55-490D-A297-BDC1E5A8C966}"/>
              </a:ext>
            </a:extLst>
          </p:cNvPr>
          <p:cNvSpPr/>
          <p:nvPr/>
        </p:nvSpPr>
        <p:spPr>
          <a:xfrm>
            <a:off x="7029975" y="2751589"/>
            <a:ext cx="989901" cy="36911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子供">
            <a:extLst>
              <a:ext uri="{FF2B5EF4-FFF2-40B4-BE49-F238E27FC236}">
                <a16:creationId xmlns:a16="http://schemas.microsoft.com/office/drawing/2014/main" id="{34D017B5-826E-40B1-B9AB-653FE6B3A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7779" y="3147969"/>
            <a:ext cx="914400" cy="914400"/>
          </a:xfrm>
          <a:prstGeom prst="rect">
            <a:avLst/>
          </a:prstGeom>
        </p:spPr>
      </p:pic>
      <p:pic>
        <p:nvPicPr>
          <p:cNvPr id="15" name="グラフィックス 14" descr="上昇基調">
            <a:extLst>
              <a:ext uri="{FF2B5EF4-FFF2-40B4-BE49-F238E27FC236}">
                <a16:creationId xmlns:a16="http://schemas.microsoft.com/office/drawing/2014/main" id="{2C2558C4-6F05-4D82-AB43-3136438259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2947" y="5251508"/>
            <a:ext cx="630270" cy="630270"/>
          </a:xfrm>
          <a:prstGeom prst="rect">
            <a:avLst/>
          </a:prstGeom>
        </p:spPr>
      </p:pic>
      <p:pic>
        <p:nvPicPr>
          <p:cNvPr id="22" name="グラフィックス 21" descr="チャット">
            <a:extLst>
              <a:ext uri="{FF2B5EF4-FFF2-40B4-BE49-F238E27FC236}">
                <a16:creationId xmlns:a16="http://schemas.microsoft.com/office/drawing/2014/main" id="{04276BE7-9EAB-4813-BF8E-224871C725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8390" y="4244923"/>
            <a:ext cx="662638" cy="662638"/>
          </a:xfrm>
          <a:prstGeom prst="rect">
            <a:avLst/>
          </a:prstGeom>
        </p:spPr>
      </p:pic>
      <p:sp>
        <p:nvSpPr>
          <p:cNvPr id="33" name="テキスト ボックス 32">
            <a:extLst>
              <a:ext uri="{FF2B5EF4-FFF2-40B4-BE49-F238E27FC236}">
                <a16:creationId xmlns:a16="http://schemas.microsoft.com/office/drawing/2014/main" id="{805F3E15-859A-4D76-B6C3-82BFD4728CCD}"/>
              </a:ext>
            </a:extLst>
          </p:cNvPr>
          <p:cNvSpPr txBox="1"/>
          <p:nvPr/>
        </p:nvSpPr>
        <p:spPr>
          <a:xfrm>
            <a:off x="5320017" y="3425504"/>
            <a:ext cx="4243434"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会社・事業部・部門での改善活動の実施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1BED1C6-4C39-456F-9F9F-01AF7B04B233}"/>
              </a:ext>
            </a:extLst>
          </p:cNvPr>
          <p:cNvSpPr txBox="1"/>
          <p:nvPr/>
        </p:nvSpPr>
        <p:spPr>
          <a:xfrm>
            <a:off x="5338192" y="4441970"/>
            <a:ext cx="4468537"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ツール別にそれぞれの改善活動の実施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BCAA3A0C-BE6F-4A7D-AA19-A766F7F5ABAE}"/>
              </a:ext>
            </a:extLst>
          </p:cNvPr>
          <p:cNvSpPr txBox="1"/>
          <p:nvPr/>
        </p:nvSpPr>
        <p:spPr>
          <a:xfrm>
            <a:off x="5306034" y="5466825"/>
            <a:ext cx="4468537" cy="307777"/>
          </a:xfrm>
          <a:prstGeom prst="rect">
            <a:avLst/>
          </a:prstGeom>
          <a:noFill/>
        </p:spPr>
        <p:txBody>
          <a:bodyPr wrap="squar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達成率の低い対象者に対して改善活動の実施</a:t>
            </a:r>
            <a:endParaRPr kumimoji="1" lang="en-US" altLang="ja-JP" sz="1400" dirty="0">
              <a:solidFill>
                <a:srgbClr val="00B050"/>
              </a:solidFill>
              <a:latin typeface="メイリオ" panose="020B0604030504040204" pitchFamily="50" charset="-128"/>
              <a:ea typeface="メイリオ" panose="020B0604030504040204" pitchFamily="50" charset="-128"/>
            </a:endParaRPr>
          </a:p>
        </p:txBody>
      </p:sp>
      <p:grpSp>
        <p:nvGrpSpPr>
          <p:cNvPr id="37" name="Group 49">
            <a:extLst>
              <a:ext uri="{FF2B5EF4-FFF2-40B4-BE49-F238E27FC236}">
                <a16:creationId xmlns:a16="http://schemas.microsoft.com/office/drawing/2014/main" id="{79090D16-F3DB-4C3C-BE56-23897D3797FD}"/>
              </a:ext>
            </a:extLst>
          </p:cNvPr>
          <p:cNvGrpSpPr/>
          <p:nvPr/>
        </p:nvGrpSpPr>
        <p:grpSpPr>
          <a:xfrm>
            <a:off x="5114980" y="3292268"/>
            <a:ext cx="4725306" cy="700892"/>
            <a:chOff x="1305762" y="2490486"/>
            <a:chExt cx="2720487" cy="2511706"/>
          </a:xfrm>
        </p:grpSpPr>
        <p:cxnSp>
          <p:nvCxnSpPr>
            <p:cNvPr id="38" name="Straight Connector 50">
              <a:extLst>
                <a:ext uri="{FF2B5EF4-FFF2-40B4-BE49-F238E27FC236}">
                  <a16:creationId xmlns:a16="http://schemas.microsoft.com/office/drawing/2014/main" id="{89E47B6B-0C13-4974-9BC3-CDC921043A71}"/>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a:extLst>
                <a:ext uri="{FF2B5EF4-FFF2-40B4-BE49-F238E27FC236}">
                  <a16:creationId xmlns:a16="http://schemas.microsoft.com/office/drawing/2014/main" id="{F158FA74-2357-486F-B9ED-8834A51AC5EB}"/>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49">
            <a:extLst>
              <a:ext uri="{FF2B5EF4-FFF2-40B4-BE49-F238E27FC236}">
                <a16:creationId xmlns:a16="http://schemas.microsoft.com/office/drawing/2014/main" id="{2A52E265-14A7-4E1B-B963-359A93D13D61}"/>
              </a:ext>
            </a:extLst>
          </p:cNvPr>
          <p:cNvGrpSpPr/>
          <p:nvPr/>
        </p:nvGrpSpPr>
        <p:grpSpPr>
          <a:xfrm>
            <a:off x="5116378" y="4283567"/>
            <a:ext cx="4732297" cy="700892"/>
            <a:chOff x="1305762" y="2490486"/>
            <a:chExt cx="2720487" cy="2511706"/>
          </a:xfrm>
        </p:grpSpPr>
        <p:cxnSp>
          <p:nvCxnSpPr>
            <p:cNvPr id="41" name="Straight Connector 50">
              <a:extLst>
                <a:ext uri="{FF2B5EF4-FFF2-40B4-BE49-F238E27FC236}">
                  <a16:creationId xmlns:a16="http://schemas.microsoft.com/office/drawing/2014/main" id="{885C1D83-D635-40C7-B096-09A04FB51E5C}"/>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3">
              <a:extLst>
                <a:ext uri="{FF2B5EF4-FFF2-40B4-BE49-F238E27FC236}">
                  <a16:creationId xmlns:a16="http://schemas.microsoft.com/office/drawing/2014/main" id="{B36A5742-5C66-4615-9BA0-71164AA67541}"/>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9">
            <a:extLst>
              <a:ext uri="{FF2B5EF4-FFF2-40B4-BE49-F238E27FC236}">
                <a16:creationId xmlns:a16="http://schemas.microsoft.com/office/drawing/2014/main" id="{6F59FF50-5D31-469B-8B3E-916CD17DA047}"/>
              </a:ext>
            </a:extLst>
          </p:cNvPr>
          <p:cNvGrpSpPr/>
          <p:nvPr/>
        </p:nvGrpSpPr>
        <p:grpSpPr>
          <a:xfrm>
            <a:off x="5117776" y="5266477"/>
            <a:ext cx="4739288" cy="700892"/>
            <a:chOff x="1305762" y="2490486"/>
            <a:chExt cx="2720487" cy="2511706"/>
          </a:xfrm>
        </p:grpSpPr>
        <p:cxnSp>
          <p:nvCxnSpPr>
            <p:cNvPr id="44" name="Straight Connector 50">
              <a:extLst>
                <a:ext uri="{FF2B5EF4-FFF2-40B4-BE49-F238E27FC236}">
                  <a16:creationId xmlns:a16="http://schemas.microsoft.com/office/drawing/2014/main" id="{1CF77177-5637-43B5-ACF9-858861AF0BDF}"/>
                </a:ext>
              </a:extLst>
            </p:cNvPr>
            <p:cNvCxnSpPr/>
            <p:nvPr/>
          </p:nvCxnSpPr>
          <p:spPr>
            <a:xfrm>
              <a:off x="4026249"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53">
              <a:extLst>
                <a:ext uri="{FF2B5EF4-FFF2-40B4-BE49-F238E27FC236}">
                  <a16:creationId xmlns:a16="http://schemas.microsoft.com/office/drawing/2014/main" id="{A1D58F9E-A8FB-4943-9CB9-80DA048B2ED9}"/>
                </a:ext>
              </a:extLst>
            </p:cNvPr>
            <p:cNvCxnSpPr/>
            <p:nvPr/>
          </p:nvCxnSpPr>
          <p:spPr>
            <a:xfrm>
              <a:off x="1305762" y="2490486"/>
              <a:ext cx="0" cy="251170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テキスト ボックス 51">
            <a:extLst>
              <a:ext uri="{FF2B5EF4-FFF2-40B4-BE49-F238E27FC236}">
                <a16:creationId xmlns:a16="http://schemas.microsoft.com/office/drawing/2014/main" id="{976245CA-7F90-4C60-A4BF-8256D3115871}"/>
              </a:ext>
            </a:extLst>
          </p:cNvPr>
          <p:cNvSpPr txBox="1"/>
          <p:nvPr/>
        </p:nvSpPr>
        <p:spPr>
          <a:xfrm>
            <a:off x="10045816" y="349541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有効事例の共有</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67E3DE05-DC54-406D-8F01-B3732A641E58}"/>
              </a:ext>
            </a:extLst>
          </p:cNvPr>
          <p:cNvSpPr txBox="1"/>
          <p:nvPr/>
        </p:nvSpPr>
        <p:spPr>
          <a:xfrm>
            <a:off x="10030437" y="3924648"/>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エンドユーザー教育</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4" name="テキスト ボックス 53">
            <a:extLst>
              <a:ext uri="{FF2B5EF4-FFF2-40B4-BE49-F238E27FC236}">
                <a16:creationId xmlns:a16="http://schemas.microsoft.com/office/drawing/2014/main" id="{B9EFC89F-1E47-4D4F-AD12-60F978AFD0D5}"/>
              </a:ext>
            </a:extLst>
          </p:cNvPr>
          <p:cNvSpPr txBox="1"/>
          <p:nvPr/>
        </p:nvSpPr>
        <p:spPr>
          <a:xfrm>
            <a:off x="10040225" y="4371999"/>
            <a:ext cx="1876339" cy="523220"/>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新たな協力者の</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ja-JP" altLang="en-US" sz="1400" dirty="0">
                <a:solidFill>
                  <a:schemeClr val="bg1"/>
                </a:solidFill>
                <a:latin typeface="メイリオ" panose="020B0604030504040204" pitchFamily="50" charset="-128"/>
                <a:ea typeface="メイリオ" panose="020B0604030504040204" pitchFamily="50" charset="-128"/>
              </a:rPr>
              <a:t>アサイン</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7E918CA8-64CF-48B5-9E87-8B56AEF9564A}"/>
              </a:ext>
            </a:extLst>
          </p:cNvPr>
          <p:cNvSpPr txBox="1"/>
          <p:nvPr/>
        </p:nvSpPr>
        <p:spPr>
          <a:xfrm>
            <a:off x="10041623" y="5018014"/>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事業的背景の改善</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96E68A4E-AABB-4ECA-91F9-969611C09A85}"/>
              </a:ext>
            </a:extLst>
          </p:cNvPr>
          <p:cNvSpPr txBox="1"/>
          <p:nvPr/>
        </p:nvSpPr>
        <p:spPr>
          <a:xfrm>
            <a:off x="10043021" y="5440197"/>
            <a:ext cx="1876339" cy="523220"/>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ユーザーの要望</a:t>
            </a:r>
            <a:br>
              <a:rPr kumimoji="1" lang="en-US" altLang="ja-JP" sz="1400" dirty="0">
                <a:solidFill>
                  <a:schemeClr val="bg1"/>
                </a:solidFill>
                <a:latin typeface="メイリオ" panose="020B0604030504040204" pitchFamily="50" charset="-128"/>
                <a:ea typeface="メイリオ" panose="020B0604030504040204" pitchFamily="50" charset="-128"/>
              </a:rPr>
            </a:br>
            <a:r>
              <a:rPr kumimoji="1" lang="ja-JP" altLang="en-US" sz="1400" dirty="0">
                <a:solidFill>
                  <a:schemeClr val="bg1"/>
                </a:solidFill>
                <a:latin typeface="メイリオ" panose="020B0604030504040204" pitchFamily="50" charset="-128"/>
                <a:ea typeface="メイリオ" panose="020B0604030504040204" pitchFamily="50" charset="-128"/>
              </a:rPr>
              <a:t>の実現</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63D0DC55-6F19-4B93-8BEE-787139795716}"/>
              </a:ext>
            </a:extLst>
          </p:cNvPr>
          <p:cNvSpPr txBox="1"/>
          <p:nvPr/>
        </p:nvSpPr>
        <p:spPr>
          <a:xfrm>
            <a:off x="10030436" y="605545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新たな機能の提供</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3CD3BD2B-5628-4AF2-93FA-100E0AF500E5}"/>
              </a:ext>
            </a:extLst>
          </p:cNvPr>
          <p:cNvSpPr txBox="1"/>
          <p:nvPr/>
        </p:nvSpPr>
        <p:spPr>
          <a:xfrm>
            <a:off x="10055603" y="3068972"/>
            <a:ext cx="1876339" cy="307777"/>
          </a:xfrm>
          <a:prstGeom prst="rect">
            <a:avLst/>
          </a:prstGeom>
          <a:solidFill>
            <a:srgbClr val="00B050"/>
          </a:solidFill>
        </p:spPr>
        <p:txBody>
          <a:bodyPr wrap="square" rtlCol="0" anchor="ctr">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短期強化月間</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pic>
        <p:nvPicPr>
          <p:cNvPr id="59" name="図 58">
            <a:extLst>
              <a:ext uri="{FF2B5EF4-FFF2-40B4-BE49-F238E27FC236}">
                <a16:creationId xmlns:a16="http://schemas.microsoft.com/office/drawing/2014/main" id="{38E7027E-EAC3-41CD-BE27-0388C31CA90A}"/>
              </a:ext>
            </a:extLst>
          </p:cNvPr>
          <p:cNvPicPr>
            <a:picLocks noChangeAspect="1"/>
          </p:cNvPicPr>
          <p:nvPr/>
        </p:nvPicPr>
        <p:blipFill>
          <a:blip r:embed="rId10"/>
          <a:stretch>
            <a:fillRect/>
          </a:stretch>
        </p:blipFill>
        <p:spPr>
          <a:xfrm>
            <a:off x="-144282" y="-58724"/>
            <a:ext cx="1834848" cy="637563"/>
          </a:xfrm>
          <a:prstGeom prst="rect">
            <a:avLst/>
          </a:prstGeom>
        </p:spPr>
      </p:pic>
    </p:spTree>
    <p:extLst>
      <p:ext uri="{BB962C8B-B14F-4D97-AF65-F5344CB8AC3E}">
        <p14:creationId xmlns:p14="http://schemas.microsoft.com/office/powerpoint/2010/main" val="2937434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4.16667E-6 -4.44444E-6 L -0.03671 -4.44444E-6 " pathEditMode="relative" rAng="0" ptsTypes="AA">
                                      <p:cBhvr>
                                        <p:cTn id="9" dur="500" spd="-100000" fill="hold"/>
                                        <p:tgtEl>
                                          <p:spTgt spid="2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ja-JP" altLang="en-US" sz="4800" dirty="0">
                <a:latin typeface="メイリオ" panose="020B0604030504040204" pitchFamily="50" charset="-128"/>
                <a:ea typeface="メイリオ" panose="020B0604030504040204" pitchFamily="50" charset="-128"/>
              </a:rPr>
              <a:t>データ可視化の重要性</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利用状況・効果測定・監査情報等</a:t>
            </a:r>
            <a:endParaRPr kumimoji="1" lang="ja-JP" altLang="en-US" dirty="0"/>
          </a:p>
        </p:txBody>
      </p:sp>
    </p:spTree>
    <p:extLst>
      <p:ext uri="{BB962C8B-B14F-4D97-AF65-F5344CB8AC3E}">
        <p14:creationId xmlns:p14="http://schemas.microsoft.com/office/powerpoint/2010/main" val="1826292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0FFE653-AEF3-4035-915C-C6F8A3A3D52D}"/>
              </a:ext>
            </a:extLst>
          </p:cNvPr>
          <p:cNvPicPr>
            <a:picLocks noChangeAspect="1"/>
          </p:cNvPicPr>
          <p:nvPr/>
        </p:nvPicPr>
        <p:blipFill rotWithShape="1">
          <a:blip r:embed="rId3"/>
          <a:srcRect l="18440" t="19291" r="8831" b="5254"/>
          <a:stretch/>
        </p:blipFill>
        <p:spPr>
          <a:xfrm>
            <a:off x="6107186" y="2390069"/>
            <a:ext cx="5435160" cy="3054385"/>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FACFAF29-8192-4812-963F-1A1493C62C90}"/>
              </a:ext>
            </a:extLst>
          </p:cNvPr>
          <p:cNvPicPr>
            <a:picLocks noChangeAspect="1"/>
          </p:cNvPicPr>
          <p:nvPr/>
        </p:nvPicPr>
        <p:blipFill rotWithShape="1">
          <a:blip r:embed="rId4"/>
          <a:srcRect l="18673" t="18988" r="8776" b="3870"/>
          <a:stretch/>
        </p:blipFill>
        <p:spPr>
          <a:xfrm>
            <a:off x="550216" y="2399251"/>
            <a:ext cx="5372411" cy="3094237"/>
          </a:xfrm>
          <a:prstGeom prst="rect">
            <a:avLst/>
          </a:prstGeom>
          <a:ln>
            <a:solidFill>
              <a:schemeClr val="bg1">
                <a:lumMod val="75000"/>
              </a:schemeClr>
            </a:solidFill>
          </a:ln>
        </p:spPr>
      </p:pic>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 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サンプルグラフ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Adoption</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Score-</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59" name="図 58">
            <a:extLst>
              <a:ext uri="{FF2B5EF4-FFF2-40B4-BE49-F238E27FC236}">
                <a16:creationId xmlns:a16="http://schemas.microsoft.com/office/drawing/2014/main" id="{38E7027E-EAC3-41CD-BE27-0388C31CA90A}"/>
              </a:ext>
            </a:extLst>
          </p:cNvPr>
          <p:cNvPicPr>
            <a:picLocks noChangeAspect="1"/>
          </p:cNvPicPr>
          <p:nvPr/>
        </p:nvPicPr>
        <p:blipFill>
          <a:blip r:embed="rId5"/>
          <a:stretch>
            <a:fillRect/>
          </a:stretch>
        </p:blipFill>
        <p:spPr>
          <a:xfrm>
            <a:off x="-144282" y="-58724"/>
            <a:ext cx="1834848" cy="637563"/>
          </a:xfrm>
          <a:prstGeom prst="rect">
            <a:avLst/>
          </a:prstGeom>
        </p:spPr>
      </p:pic>
      <p:sp>
        <p:nvSpPr>
          <p:cNvPr id="51" name="テキスト プレースホルダー 3">
            <a:extLst>
              <a:ext uri="{FF2B5EF4-FFF2-40B4-BE49-F238E27FC236}">
                <a16:creationId xmlns:a16="http://schemas.microsoft.com/office/drawing/2014/main" id="{7E1F776E-C375-4519-8C9D-0BE66058EF2A}"/>
              </a:ext>
            </a:extLst>
          </p:cNvPr>
          <p:cNvSpPr txBox="1">
            <a:spLocks/>
          </p:cNvSpPr>
          <p:nvPr/>
        </p:nvSpPr>
        <p:spPr>
          <a:xfrm>
            <a:off x="511728" y="1153928"/>
            <a:ext cx="11492918" cy="809096"/>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部門毎の</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利用数を競争するイベントをやってみよう。</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同時に再度</a:t>
            </a:r>
            <a:r>
              <a:rPr lang="en-US" altLang="ja-JP" sz="1800" dirty="0">
                <a:solidFill>
                  <a:srgbClr val="B30D8F"/>
                </a:solidFill>
                <a:latin typeface="Meiryo UI" panose="020B0604030504040204" pitchFamily="50" charset="-128"/>
                <a:ea typeface="Meiryo UI" panose="020B0604030504040204" pitchFamily="50" charset="-128"/>
              </a:rPr>
              <a:t>Teams</a:t>
            </a:r>
            <a:r>
              <a:rPr lang="ja-JP" altLang="en-US" sz="1800" dirty="0">
                <a:solidFill>
                  <a:srgbClr val="B30D8F"/>
                </a:solidFill>
                <a:latin typeface="Meiryo UI" panose="020B0604030504040204" pitchFamily="50" charset="-128"/>
                <a:ea typeface="Meiryo UI" panose="020B0604030504040204" pitchFamily="50" charset="-128"/>
              </a:rPr>
              <a:t>のメリット・使い方をわかりやすく伝えよう。（強化週間・月間用配布メールサンプルあり）</a:t>
            </a:r>
            <a:endParaRPr lang="en-US" altLang="ja-JP" sz="1800" dirty="0">
              <a:solidFill>
                <a:srgbClr val="B30D8F"/>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B30D8F"/>
                </a:solidFill>
                <a:latin typeface="Meiryo UI" panose="020B0604030504040204" pitchFamily="50" charset="-128"/>
                <a:ea typeface="Meiryo UI" panose="020B0604030504040204" pitchFamily="50" charset="-128"/>
              </a:rPr>
              <a:t>効果的な事例の紹介、現在の順位、優秀な結果がでた部門を社内ウェブサイトで表彰しよう。</a:t>
            </a:r>
          </a:p>
        </p:txBody>
      </p:sp>
      <p:cxnSp>
        <p:nvCxnSpPr>
          <p:cNvPr id="60" name="直線矢印コネクタ 59">
            <a:extLst>
              <a:ext uri="{FF2B5EF4-FFF2-40B4-BE49-F238E27FC236}">
                <a16:creationId xmlns:a16="http://schemas.microsoft.com/office/drawing/2014/main" id="{B45E5C15-3033-4BD0-B272-5A447F0B9120}"/>
              </a:ext>
            </a:extLst>
          </p:cNvPr>
          <p:cNvCxnSpPr>
            <a:cxnSpLocks/>
          </p:cNvCxnSpPr>
          <p:nvPr/>
        </p:nvCxnSpPr>
        <p:spPr>
          <a:xfrm flipH="1">
            <a:off x="2533475" y="4572001"/>
            <a:ext cx="1124125" cy="1073790"/>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1" name="テキスト ボックス 60">
            <a:extLst>
              <a:ext uri="{FF2B5EF4-FFF2-40B4-BE49-F238E27FC236}">
                <a16:creationId xmlns:a16="http://schemas.microsoft.com/office/drawing/2014/main" id="{1574A631-0C28-4861-B900-594164963C78}"/>
              </a:ext>
            </a:extLst>
          </p:cNvPr>
          <p:cNvSpPr txBox="1"/>
          <p:nvPr/>
        </p:nvSpPr>
        <p:spPr>
          <a:xfrm>
            <a:off x="437624" y="5688449"/>
            <a:ext cx="5770229" cy="954107"/>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部門別の</a:t>
            </a:r>
            <a:r>
              <a:rPr kumimoji="1" lang="en-US" altLang="ja-JP" sz="1400" dirty="0">
                <a:latin typeface="メイリオ" panose="020B0604030504040204" pitchFamily="50" charset="-128"/>
                <a:ea typeface="メイリオ" panose="020B0604030504040204" pitchFamily="50" charset="-128"/>
              </a:rPr>
              <a:t>Teams</a:t>
            </a:r>
            <a:r>
              <a:rPr kumimoji="1" lang="ja-JP" altLang="en-US" sz="1400" dirty="0">
                <a:latin typeface="メイリオ" panose="020B0604030504040204" pitchFamily="50" charset="-128"/>
                <a:ea typeface="メイリオ" panose="020B0604030504040204" pitchFamily="50" charset="-128"/>
              </a:rPr>
              <a:t>利用ランキング</a:t>
            </a:r>
            <a:endParaRPr kumimoji="1" lang="en-US" altLang="ja-JP" sz="1400" dirty="0">
              <a:latin typeface="メイリオ" panose="020B0604030504040204" pitchFamily="50" charset="-128"/>
              <a:ea typeface="メイリオ" panose="020B0604030504040204" pitchFamily="50" charset="-128"/>
            </a:endParaRPr>
          </a:p>
          <a:p>
            <a:r>
              <a:rPr kumimoji="1" lang="en-US" altLang="ja-JP" sz="1400" dirty="0">
                <a:latin typeface="メイリオ" panose="020B0604030504040204" pitchFamily="50" charset="-128"/>
                <a:ea typeface="メイリオ" panose="020B0604030504040204" pitchFamily="50" charset="-128"/>
              </a:rPr>
              <a:t>Not</a:t>
            </a:r>
            <a:r>
              <a:rPr kumimoji="1" lang="ja-JP" altLang="en-US" sz="1400" dirty="0">
                <a:latin typeface="メイリオ" panose="020B0604030504040204" pitchFamily="50" charset="-128"/>
                <a:ea typeface="メイリオ" panose="020B0604030504040204" pitchFamily="50" charset="-128"/>
              </a:rPr>
              <a:t> </a:t>
            </a:r>
            <a:r>
              <a:rPr kumimoji="1" lang="en-US" altLang="ja-JP" sz="1400" dirty="0">
                <a:latin typeface="メイリオ" panose="020B0604030504040204" pitchFamily="50" charset="-128"/>
                <a:ea typeface="メイリオ" panose="020B0604030504040204" pitchFamily="50" charset="-128"/>
              </a:rPr>
              <a:t>Started</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Basic</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Adopted</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Champion</a:t>
            </a:r>
            <a:r>
              <a:rPr kumimoji="1" lang="ja-JP" altLang="en-US" sz="1400" dirty="0">
                <a:latin typeface="メイリオ" panose="020B0604030504040204" pitchFamily="50" charset="-128"/>
                <a:ea typeface="メイリオ" panose="020B0604030504040204" pitchFamily="50" charset="-128"/>
              </a:rPr>
              <a:t>と</a:t>
            </a:r>
            <a:r>
              <a:rPr lang="ja-JP" altLang="en-US" sz="1400" dirty="0">
                <a:latin typeface="メイリオ" panose="020B0604030504040204" pitchFamily="50" charset="-128"/>
                <a:ea typeface="メイリオ" panose="020B0604030504040204" pitchFamily="50" charset="-128"/>
              </a:rPr>
              <a:t>利用度合いによってカテゴリ付け。</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各カテゴリ毎に勝ち点</a:t>
            </a:r>
            <a:r>
              <a:rPr kumimoji="1" lang="en-US" altLang="ja-JP" sz="1400" dirty="0">
                <a:latin typeface="メイリオ" panose="020B0604030504040204" pitchFamily="50" charset="-128"/>
                <a:ea typeface="メイリオ" panose="020B0604030504040204" pitchFamily="50" charset="-128"/>
              </a:rPr>
              <a:t>0, 3, 6, 10</a:t>
            </a:r>
            <a:r>
              <a:rPr kumimoji="1" lang="ja-JP" altLang="en-US" sz="1400" dirty="0">
                <a:latin typeface="メイリオ" panose="020B0604030504040204" pitchFamily="50" charset="-128"/>
                <a:ea typeface="メイリオ" panose="020B0604030504040204" pitchFamily="50" charset="-128"/>
              </a:rPr>
              <a:t>点を加算し</a:t>
            </a:r>
            <a:r>
              <a:rPr lang="ja-JP" altLang="en-US"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合計を部門別で争う。</a:t>
            </a:r>
            <a:endParaRPr kumimoji="1" lang="en-US" altLang="ja-JP" sz="1400" dirty="0">
              <a:latin typeface="メイリオ" panose="020B0604030504040204" pitchFamily="50" charset="-128"/>
              <a:ea typeface="メイリオ" panose="020B0604030504040204" pitchFamily="50" charset="-128"/>
            </a:endParaRPr>
          </a:p>
        </p:txBody>
      </p:sp>
      <p:sp>
        <p:nvSpPr>
          <p:cNvPr id="62" name="楕円 61">
            <a:extLst>
              <a:ext uri="{FF2B5EF4-FFF2-40B4-BE49-F238E27FC236}">
                <a16:creationId xmlns:a16="http://schemas.microsoft.com/office/drawing/2014/main" id="{AF559175-0241-4827-AE5A-F6720AD7C827}"/>
              </a:ext>
            </a:extLst>
          </p:cNvPr>
          <p:cNvSpPr/>
          <p:nvPr/>
        </p:nvSpPr>
        <p:spPr>
          <a:xfrm>
            <a:off x="3158454" y="3372374"/>
            <a:ext cx="2789340" cy="16022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楕円 63">
            <a:extLst>
              <a:ext uri="{FF2B5EF4-FFF2-40B4-BE49-F238E27FC236}">
                <a16:creationId xmlns:a16="http://schemas.microsoft.com/office/drawing/2014/main" id="{208107E7-FCC4-496D-A224-4F0FA63F10EB}"/>
              </a:ext>
            </a:extLst>
          </p:cNvPr>
          <p:cNvSpPr/>
          <p:nvPr/>
        </p:nvSpPr>
        <p:spPr>
          <a:xfrm>
            <a:off x="6090407" y="2793533"/>
            <a:ext cx="4773336" cy="15114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5" name="直線矢印コネクタ 64">
            <a:extLst>
              <a:ext uri="{FF2B5EF4-FFF2-40B4-BE49-F238E27FC236}">
                <a16:creationId xmlns:a16="http://schemas.microsoft.com/office/drawing/2014/main" id="{5EFBC372-C2C0-45B5-8297-EC208F6F36A3}"/>
              </a:ext>
            </a:extLst>
          </p:cNvPr>
          <p:cNvCxnSpPr>
            <a:cxnSpLocks/>
          </p:cNvCxnSpPr>
          <p:nvPr/>
        </p:nvCxnSpPr>
        <p:spPr>
          <a:xfrm>
            <a:off x="8078598" y="3875714"/>
            <a:ext cx="353737" cy="1771475"/>
          </a:xfrm>
          <a:prstGeom prst="straightConnector1">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6" name="テキスト ボックス 65">
            <a:extLst>
              <a:ext uri="{FF2B5EF4-FFF2-40B4-BE49-F238E27FC236}">
                <a16:creationId xmlns:a16="http://schemas.microsoft.com/office/drawing/2014/main" id="{3B37B9FF-2B64-4745-92FB-47160AD43C55}"/>
              </a:ext>
            </a:extLst>
          </p:cNvPr>
          <p:cNvSpPr txBox="1"/>
          <p:nvPr/>
        </p:nvSpPr>
        <p:spPr>
          <a:xfrm>
            <a:off x="6551801" y="5748570"/>
            <a:ext cx="4857227" cy="307777"/>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勝ち点</a:t>
            </a:r>
            <a:r>
              <a:rPr lang="en-US" altLang="ja-JP" sz="1400" dirty="0">
                <a:latin typeface="メイリオ" panose="020B0604030504040204" pitchFamily="50" charset="-128"/>
                <a:ea typeface="メイリオ" panose="020B0604030504040204" pitchFamily="50" charset="-128"/>
              </a:rPr>
              <a:t>Top10</a:t>
            </a:r>
            <a:r>
              <a:rPr lang="ja-JP" altLang="en-US" sz="1400" dirty="0">
                <a:latin typeface="メイリオ" panose="020B0604030504040204" pitchFamily="50" charset="-128"/>
                <a:ea typeface="メイリオ" panose="020B0604030504040204" pitchFamily="50" charset="-128"/>
              </a:rPr>
              <a:t>の部門の時系列推移</a:t>
            </a:r>
            <a:endParaRPr kumimoji="1"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60720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設定イメージ・準備</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利用状況の可視化</a:t>
            </a:r>
            <a:endParaRPr kumimoji="1" lang="ja-JP" altLang="en-US" dirty="0"/>
          </a:p>
        </p:txBody>
      </p:sp>
    </p:spTree>
    <p:extLst>
      <p:ext uri="{BB962C8B-B14F-4D97-AF65-F5344CB8AC3E}">
        <p14:creationId xmlns:p14="http://schemas.microsoft.com/office/powerpoint/2010/main" val="223712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図 55">
            <a:extLst>
              <a:ext uri="{FF2B5EF4-FFF2-40B4-BE49-F238E27FC236}">
                <a16:creationId xmlns:a16="http://schemas.microsoft.com/office/drawing/2014/main" id="{1EF3247D-84BF-4B3A-A707-839F5C070F08}"/>
              </a:ext>
            </a:extLst>
          </p:cNvPr>
          <p:cNvPicPr>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1698171" y="2823615"/>
            <a:ext cx="1720610" cy="959013"/>
          </a:xfrm>
          <a:prstGeom prst="rect">
            <a:avLst/>
          </a:prstGeom>
        </p:spPr>
      </p:pic>
      <p:sp>
        <p:nvSpPr>
          <p:cNvPr id="61" name="四角形: 角を丸くする 60">
            <a:extLst>
              <a:ext uri="{FF2B5EF4-FFF2-40B4-BE49-F238E27FC236}">
                <a16:creationId xmlns:a16="http://schemas.microsoft.com/office/drawing/2014/main" id="{CA94F491-BFEC-4DA2-86BA-9BEC5E0A3561}"/>
              </a:ext>
            </a:extLst>
          </p:cNvPr>
          <p:cNvSpPr/>
          <p:nvPr/>
        </p:nvSpPr>
        <p:spPr>
          <a:xfrm>
            <a:off x="1812021" y="4430053"/>
            <a:ext cx="5136798" cy="228114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89638329-5149-4D20-B508-B565E30CDBB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40590" y="1218939"/>
            <a:ext cx="3660182" cy="1046362"/>
          </a:xfrm>
          <a:prstGeom prst="rect">
            <a:avLst/>
          </a:prstGeom>
        </p:spPr>
      </p:pic>
      <p:pic>
        <p:nvPicPr>
          <p:cNvPr id="38" name="図 37">
            <a:extLst>
              <a:ext uri="{FF2B5EF4-FFF2-40B4-BE49-F238E27FC236}">
                <a16:creationId xmlns:a16="http://schemas.microsoft.com/office/drawing/2014/main" id="{6E7C3589-B884-44BC-958F-B030913E494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574671" y="878451"/>
            <a:ext cx="3871296" cy="4669941"/>
          </a:xfrm>
          <a:prstGeom prst="rect">
            <a:avLst/>
          </a:prstGeom>
        </p:spPr>
      </p:pic>
      <p:pic>
        <p:nvPicPr>
          <p:cNvPr id="5" name="図 4">
            <a:extLst>
              <a:ext uri="{FF2B5EF4-FFF2-40B4-BE49-F238E27FC236}">
                <a16:creationId xmlns:a16="http://schemas.microsoft.com/office/drawing/2014/main" id="{7BA7D6D4-178A-44F1-89E2-6FDF89D36DE7}"/>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8253240" y="1443194"/>
            <a:ext cx="2831472" cy="1702966"/>
          </a:xfrm>
          <a:prstGeom prst="rect">
            <a:avLst/>
          </a:prstGeom>
          <a:ln>
            <a:solidFill>
              <a:schemeClr val="bg1">
                <a:lumMod val="65000"/>
              </a:schemeClr>
            </a:solidFill>
          </a:ln>
        </p:spPr>
      </p:pic>
      <p:pic>
        <p:nvPicPr>
          <p:cNvPr id="50" name="図 49">
            <a:extLst>
              <a:ext uri="{FF2B5EF4-FFF2-40B4-BE49-F238E27FC236}">
                <a16:creationId xmlns:a16="http://schemas.microsoft.com/office/drawing/2014/main" id="{3AF36BFF-B3B3-4D8D-AA63-FC6BDAE29209}"/>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72149" y="4999638"/>
            <a:ext cx="355608" cy="355608"/>
          </a:xfrm>
          <a:prstGeom prst="rect">
            <a:avLst/>
          </a:prstGeom>
        </p:spPr>
      </p:pic>
      <p:grpSp>
        <p:nvGrpSpPr>
          <p:cNvPr id="52" name="グループ化 51">
            <a:extLst>
              <a:ext uri="{FF2B5EF4-FFF2-40B4-BE49-F238E27FC236}">
                <a16:creationId xmlns:a16="http://schemas.microsoft.com/office/drawing/2014/main" id="{2A7DBF05-6A77-46A5-9D26-CB0520BB82B7}"/>
              </a:ext>
            </a:extLst>
          </p:cNvPr>
          <p:cNvGrpSpPr/>
          <p:nvPr/>
        </p:nvGrpSpPr>
        <p:grpSpPr>
          <a:xfrm>
            <a:off x="3809150" y="2788661"/>
            <a:ext cx="2392868" cy="959013"/>
            <a:chOff x="3689292" y="2948936"/>
            <a:chExt cx="2560507" cy="1060796"/>
          </a:xfrm>
        </p:grpSpPr>
        <p:pic>
          <p:nvPicPr>
            <p:cNvPr id="49" name="図 48">
              <a:extLst>
                <a:ext uri="{FF2B5EF4-FFF2-40B4-BE49-F238E27FC236}">
                  <a16:creationId xmlns:a16="http://schemas.microsoft.com/office/drawing/2014/main" id="{C2C866D5-2258-4A7E-BA77-7723ECFA8D75}"/>
                </a:ext>
              </a:extLst>
            </p:cNvPr>
            <p:cNvPicPr>
              <a:picLocks noChangeAspect="1"/>
            </p:cNvPicPr>
            <p:nvPr/>
          </p:nvPicPr>
          <p:blipFill>
            <a:blip r:embed="rId3" cstate="email">
              <a:lum bright="70000" contrast="-70000"/>
              <a:extLst>
                <a:ext uri="{28A0092B-C50C-407E-A947-70E740481C1C}">
                  <a14:useLocalDpi xmlns:a14="http://schemas.microsoft.com/office/drawing/2010/main" val="0"/>
                </a:ext>
              </a:extLst>
            </a:blip>
            <a:stretch>
              <a:fillRect/>
            </a:stretch>
          </p:blipFill>
          <p:spPr>
            <a:xfrm>
              <a:off x="4068077" y="2948936"/>
              <a:ext cx="1841152" cy="1060796"/>
            </a:xfrm>
            <a:prstGeom prst="rect">
              <a:avLst/>
            </a:prstGeom>
          </p:spPr>
        </p:pic>
        <p:pic>
          <p:nvPicPr>
            <p:cNvPr id="46" name="図 45">
              <a:extLst>
                <a:ext uri="{FF2B5EF4-FFF2-40B4-BE49-F238E27FC236}">
                  <a16:creationId xmlns:a16="http://schemas.microsoft.com/office/drawing/2014/main" id="{17A002CD-6582-427A-A0EC-8FEAA1EBEC0C}"/>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689292" y="3473970"/>
              <a:ext cx="521393" cy="525070"/>
            </a:xfrm>
            <a:prstGeom prst="ellipse">
              <a:avLst/>
            </a:prstGeom>
            <a:ln>
              <a:solidFill>
                <a:schemeClr val="bg1"/>
              </a:solidFill>
            </a:ln>
          </p:spPr>
        </p:pic>
        <p:sp>
          <p:nvSpPr>
            <p:cNvPr id="51" name="テキスト ボックス 50">
              <a:extLst>
                <a:ext uri="{FF2B5EF4-FFF2-40B4-BE49-F238E27FC236}">
                  <a16:creationId xmlns:a16="http://schemas.microsoft.com/office/drawing/2014/main" id="{FE1F94B8-274B-4CA1-B19F-0D8E0CE757DD}"/>
                </a:ext>
              </a:extLst>
            </p:cNvPr>
            <p:cNvSpPr txBox="1"/>
            <p:nvPr/>
          </p:nvSpPr>
          <p:spPr>
            <a:xfrm>
              <a:off x="4236441" y="3489820"/>
              <a:ext cx="2013358" cy="3063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SharePoint Online</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sp>
        <p:nvSpPr>
          <p:cNvPr id="53" name="矢印: 上 52">
            <a:extLst>
              <a:ext uri="{FF2B5EF4-FFF2-40B4-BE49-F238E27FC236}">
                <a16:creationId xmlns:a16="http://schemas.microsoft.com/office/drawing/2014/main" id="{15B8942C-55ED-4A84-921E-CEB675B3459F}"/>
              </a:ext>
            </a:extLst>
          </p:cNvPr>
          <p:cNvSpPr/>
          <p:nvPr/>
        </p:nvSpPr>
        <p:spPr>
          <a:xfrm>
            <a:off x="4355951" y="3826092"/>
            <a:ext cx="322598" cy="371942"/>
          </a:xfrm>
          <a:prstGeom prst="up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pic>
        <p:nvPicPr>
          <p:cNvPr id="54" name="図 53">
            <a:extLst>
              <a:ext uri="{FF2B5EF4-FFF2-40B4-BE49-F238E27FC236}">
                <a16:creationId xmlns:a16="http://schemas.microsoft.com/office/drawing/2014/main" id="{142B434A-0E2B-4365-9B29-3DC35E08536E}"/>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71544" y="4992647"/>
            <a:ext cx="355608" cy="355608"/>
          </a:xfrm>
          <a:prstGeom prst="rect">
            <a:avLst/>
          </a:prstGeom>
        </p:spPr>
      </p:pic>
      <p:sp>
        <p:nvSpPr>
          <p:cNvPr id="57" name="コンテンツ プレースホルダー 2">
            <a:extLst>
              <a:ext uri="{FF2B5EF4-FFF2-40B4-BE49-F238E27FC236}">
                <a16:creationId xmlns:a16="http://schemas.microsoft.com/office/drawing/2014/main" id="{DB58EEE8-36AC-42E9-9853-539A6D568E72}"/>
              </a:ext>
            </a:extLst>
          </p:cNvPr>
          <p:cNvSpPr>
            <a:spLocks noGrp="1"/>
          </p:cNvSpPr>
          <p:nvPr>
            <p:ph idx="1"/>
          </p:nvPr>
        </p:nvSpPr>
        <p:spPr>
          <a:xfrm>
            <a:off x="3118835" y="4643288"/>
            <a:ext cx="3596415" cy="1491327"/>
          </a:xfrm>
        </p:spPr>
        <p:txBody>
          <a:bodyPr>
            <a:normAutofit fontScale="85000" lnSpcReduction="20000"/>
          </a:bodyPr>
          <a:lstStyle/>
          <a:p>
            <a:pPr>
              <a:buFont typeface="Wingdings" panose="05000000000000000000" pitchFamily="2" charset="2"/>
              <a:buChar char="l"/>
            </a:pPr>
            <a:r>
              <a:rPr kumimoji="1" lang="en-US" altLang="ja-JP" sz="1100" dirty="0">
                <a:latin typeface="Meiryo UI" panose="020B0604030504040204" pitchFamily="50" charset="-128"/>
                <a:ea typeface="Meiryo UI" panose="020B0604030504040204" pitchFamily="50" charset="-128"/>
                <a:cs typeface="Segoe UI" panose="020B0502040204020203" pitchFamily="34" charset="0"/>
              </a:rPr>
              <a:t>Microsoft Graph Report API data</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Exchange Online</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Skype for Business</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SharePoint Online</a:t>
            </a:r>
            <a:endParaRPr kumimoji="1" lang="en-US" altLang="ja-JP" sz="1000" dirty="0">
              <a:latin typeface="Meiryo UI" panose="020B0604030504040204" pitchFamily="50" charset="-128"/>
              <a:ea typeface="Meiryo UI" panose="020B0604030504040204" pitchFamily="50" charset="-128"/>
              <a:cs typeface="Segoe UI" panose="020B0502040204020203" pitchFamily="34" charset="0"/>
            </a:endParaRP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OneDrive for Business</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Microsoft Teams</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Yammer</a:t>
            </a:r>
          </a:p>
          <a:p>
            <a:pPr lvl="1"/>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O365 </a:t>
            </a:r>
            <a:r>
              <a:rPr kumimoji="1" lang="en-US" altLang="ja-JP" sz="1000" dirty="0" err="1">
                <a:latin typeface="Meiryo UI" panose="020B0604030504040204" pitchFamily="50" charset="-128"/>
                <a:ea typeface="Meiryo UI" panose="020B0604030504040204" pitchFamily="50" charset="-128"/>
                <a:cs typeface="Segoe UI" panose="020B0502040204020203" pitchFamily="34" charset="0"/>
              </a:rPr>
              <a:t>ProPlus</a:t>
            </a:r>
            <a:r>
              <a:rPr kumimoji="1" lang="en-US" altLang="ja-JP" sz="1000" dirty="0">
                <a:latin typeface="Meiryo UI" panose="020B0604030504040204" pitchFamily="50" charset="-128"/>
                <a:ea typeface="Meiryo UI" panose="020B0604030504040204" pitchFamily="50" charset="-128"/>
                <a:cs typeface="Segoe UI" panose="020B0502040204020203" pitchFamily="34" charset="0"/>
              </a:rPr>
              <a:t> Activation</a:t>
            </a:r>
          </a:p>
          <a:p>
            <a:pPr lvl="1"/>
            <a:r>
              <a:rPr lang="en-US" altLang="ja-JP" sz="1000" dirty="0">
                <a:latin typeface="Meiryo UI" panose="020B0604030504040204" pitchFamily="50" charset="-128"/>
                <a:ea typeface="Meiryo UI" panose="020B0604030504040204" pitchFamily="50" charset="-128"/>
                <a:cs typeface="Segoe UI" panose="020B0502040204020203" pitchFamily="34" charset="0"/>
              </a:rPr>
              <a:t>O365 Groups</a:t>
            </a:r>
            <a:endParaRPr kumimoji="1" lang="en-US" altLang="ja-JP" sz="1000" dirty="0">
              <a:latin typeface="Meiryo UI" panose="020B0604030504040204" pitchFamily="50" charset="-128"/>
              <a:ea typeface="Meiryo UI" panose="020B0604030504040204" pitchFamily="50" charset="-128"/>
              <a:cs typeface="Segoe UI" panose="020B0502040204020203" pitchFamily="34" charset="0"/>
            </a:endParaRPr>
          </a:p>
          <a:p>
            <a:pPr>
              <a:buFont typeface="Wingdings" panose="05000000000000000000" pitchFamily="2" charset="2"/>
              <a:buChar char="l"/>
            </a:pPr>
            <a:endParaRPr kumimoji="1" lang="en-US" altLang="ja-JP" sz="1100" dirty="0">
              <a:latin typeface="Meiryo UI" panose="020B0604030504040204" pitchFamily="50" charset="-128"/>
              <a:ea typeface="Meiryo UI" panose="020B0604030504040204" pitchFamily="50" charset="-128"/>
              <a:cs typeface="Segoe UI" panose="020B0502040204020203" pitchFamily="34" charset="0"/>
            </a:endParaRPr>
          </a:p>
        </p:txBody>
      </p:sp>
      <p:pic>
        <p:nvPicPr>
          <p:cNvPr id="58" name="図 57">
            <a:extLst>
              <a:ext uri="{FF2B5EF4-FFF2-40B4-BE49-F238E27FC236}">
                <a16:creationId xmlns:a16="http://schemas.microsoft.com/office/drawing/2014/main" id="{969EA381-DE25-43DF-871A-B7ECA6108EF4}"/>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87717" y="4994045"/>
            <a:ext cx="355608" cy="355608"/>
          </a:xfrm>
          <a:prstGeom prst="rect">
            <a:avLst/>
          </a:prstGeom>
        </p:spPr>
      </p:pic>
      <p:sp>
        <p:nvSpPr>
          <p:cNvPr id="60" name="コンテンツ プレースホルダー 2">
            <a:extLst>
              <a:ext uri="{FF2B5EF4-FFF2-40B4-BE49-F238E27FC236}">
                <a16:creationId xmlns:a16="http://schemas.microsoft.com/office/drawing/2014/main" id="{F00E8670-79B6-4024-8A29-5D3772E65783}"/>
              </a:ext>
            </a:extLst>
          </p:cNvPr>
          <p:cNvSpPr txBox="1">
            <a:spLocks/>
          </p:cNvSpPr>
          <p:nvPr/>
        </p:nvSpPr>
        <p:spPr>
          <a:xfrm>
            <a:off x="3150692" y="6149130"/>
            <a:ext cx="3887672" cy="5452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Microsoft Teams All member data, output by PowerShell</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l"/>
              <a:tabLst/>
              <a:defRPr/>
            </a:pP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Active user lists(Directory File) or your prepared data(</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個別用意）</a:t>
            </a:r>
            <a:endPar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72" name="図 71">
            <a:extLst>
              <a:ext uri="{FF2B5EF4-FFF2-40B4-BE49-F238E27FC236}">
                <a16:creationId xmlns:a16="http://schemas.microsoft.com/office/drawing/2014/main" id="{9B7384C9-CE91-4C09-9F2C-1EBF26358A33}"/>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977353" y="1644680"/>
            <a:ext cx="408379" cy="408379"/>
          </a:xfrm>
          <a:prstGeom prst="rect">
            <a:avLst/>
          </a:prstGeom>
        </p:spPr>
      </p:pic>
      <p:grpSp>
        <p:nvGrpSpPr>
          <p:cNvPr id="12" name="グループ化 11">
            <a:extLst>
              <a:ext uri="{FF2B5EF4-FFF2-40B4-BE49-F238E27FC236}">
                <a16:creationId xmlns:a16="http://schemas.microsoft.com/office/drawing/2014/main" id="{377F8963-A13B-49A5-A3D3-9AF215E6DE2C}"/>
              </a:ext>
            </a:extLst>
          </p:cNvPr>
          <p:cNvGrpSpPr/>
          <p:nvPr/>
        </p:nvGrpSpPr>
        <p:grpSpPr>
          <a:xfrm>
            <a:off x="1771745" y="1215911"/>
            <a:ext cx="2162693" cy="1051373"/>
            <a:chOff x="1327128" y="1406322"/>
            <a:chExt cx="2162693" cy="1051373"/>
          </a:xfrm>
        </p:grpSpPr>
        <p:pic>
          <p:nvPicPr>
            <p:cNvPr id="39" name="図 38">
              <a:extLst>
                <a:ext uri="{FF2B5EF4-FFF2-40B4-BE49-F238E27FC236}">
                  <a16:creationId xmlns:a16="http://schemas.microsoft.com/office/drawing/2014/main" id="{AE54A3B5-39B8-4B8C-99A7-CA4C59498B8D}"/>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327128" y="1406322"/>
              <a:ext cx="2162693" cy="1051373"/>
            </a:xfrm>
            <a:prstGeom prst="rect">
              <a:avLst/>
            </a:prstGeom>
          </p:spPr>
        </p:pic>
        <p:pic>
          <p:nvPicPr>
            <p:cNvPr id="73" name="図 72">
              <a:extLst>
                <a:ext uri="{FF2B5EF4-FFF2-40B4-BE49-F238E27FC236}">
                  <a16:creationId xmlns:a16="http://schemas.microsoft.com/office/drawing/2014/main" id="{331D88DF-4C2B-4AFD-8356-1EB56946A027}"/>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539265" y="1870045"/>
              <a:ext cx="408379" cy="408379"/>
            </a:xfrm>
            <a:prstGeom prst="rect">
              <a:avLst/>
            </a:prstGeom>
          </p:spPr>
        </p:pic>
      </p:grpSp>
      <p:grpSp>
        <p:nvGrpSpPr>
          <p:cNvPr id="11" name="グループ化 10">
            <a:extLst>
              <a:ext uri="{FF2B5EF4-FFF2-40B4-BE49-F238E27FC236}">
                <a16:creationId xmlns:a16="http://schemas.microsoft.com/office/drawing/2014/main" id="{CF61F07B-F2B1-4C94-9D7B-51D248F763F3}"/>
              </a:ext>
            </a:extLst>
          </p:cNvPr>
          <p:cNvGrpSpPr/>
          <p:nvPr/>
        </p:nvGrpSpPr>
        <p:grpSpPr>
          <a:xfrm>
            <a:off x="1840925" y="2041059"/>
            <a:ext cx="1892177" cy="623945"/>
            <a:chOff x="1455030" y="2332138"/>
            <a:chExt cx="1892177" cy="623945"/>
          </a:xfrm>
        </p:grpSpPr>
        <p:sp>
          <p:nvSpPr>
            <p:cNvPr id="86" name="楕円 85">
              <a:extLst>
                <a:ext uri="{FF2B5EF4-FFF2-40B4-BE49-F238E27FC236}">
                  <a16:creationId xmlns:a16="http://schemas.microsoft.com/office/drawing/2014/main" id="{D2D83E17-ADA4-47EA-A167-5B0F2CA825B0}"/>
                </a:ext>
              </a:extLst>
            </p:cNvPr>
            <p:cNvSpPr/>
            <p:nvPr/>
          </p:nvSpPr>
          <p:spPr bwMode="auto">
            <a:xfrm>
              <a:off x="1455030" y="2332138"/>
              <a:ext cx="1892177" cy="62394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1" lang="en-US" altLang="ja-JP" sz="1400" b="0" i="0" u="none" strike="noStrike" kern="1200" cap="none" spc="-7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83ACC153-718F-4DF6-8AD3-24777682389A}"/>
                </a:ext>
              </a:extLst>
            </p:cNvPr>
            <p:cNvSpPr txBox="1"/>
            <p:nvPr/>
          </p:nvSpPr>
          <p:spPr>
            <a:xfrm>
              <a:off x="1510018" y="2483141"/>
              <a:ext cx="18204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Power BI Template</a:t>
              </a:r>
              <a:endPar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sp>
        <p:nvSpPr>
          <p:cNvPr id="3" name="テキスト ボックス 2">
            <a:extLst>
              <a:ext uri="{FF2B5EF4-FFF2-40B4-BE49-F238E27FC236}">
                <a16:creationId xmlns:a16="http://schemas.microsoft.com/office/drawing/2014/main" id="{79976AB9-BF5C-4098-9303-73DB13D08366}"/>
              </a:ext>
            </a:extLst>
          </p:cNvPr>
          <p:cNvSpPr txBox="1"/>
          <p:nvPr/>
        </p:nvSpPr>
        <p:spPr>
          <a:xfrm>
            <a:off x="4656840" y="2151674"/>
            <a:ext cx="25169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Auto data refresh setting</a:t>
            </a:r>
            <a:endParaRPr kumimoji="1" lang="ja-JP" altLang="en-US" sz="14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pic>
        <p:nvPicPr>
          <p:cNvPr id="6" name="図 5">
            <a:extLst>
              <a:ext uri="{FF2B5EF4-FFF2-40B4-BE49-F238E27FC236}">
                <a16:creationId xmlns:a16="http://schemas.microsoft.com/office/drawing/2014/main" id="{EEFC5E5E-A86A-4290-B8CF-09D1AD686C22}"/>
              </a:ext>
            </a:extLst>
          </p:cNvPr>
          <p:cNvPicPr>
            <a:picLocks noChangeAspect="1"/>
          </p:cNvPicPr>
          <p:nvPr/>
        </p:nvPicPr>
        <p:blipFill>
          <a:blip r:embed="rId12" cstate="email">
            <a:duotone>
              <a:prstClr val="black"/>
              <a:schemeClr val="accent1">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58750" y="2183673"/>
            <a:ext cx="230696" cy="230696"/>
          </a:xfrm>
          <a:prstGeom prst="rect">
            <a:avLst/>
          </a:prstGeom>
        </p:spPr>
      </p:pic>
      <p:sp>
        <p:nvSpPr>
          <p:cNvPr id="9" name="矢印: 上下 8">
            <a:extLst>
              <a:ext uri="{FF2B5EF4-FFF2-40B4-BE49-F238E27FC236}">
                <a16:creationId xmlns:a16="http://schemas.microsoft.com/office/drawing/2014/main" id="{369E4A34-70BF-4E2F-BE57-415440813A47}"/>
              </a:ext>
            </a:extLst>
          </p:cNvPr>
          <p:cNvSpPr/>
          <p:nvPr/>
        </p:nvSpPr>
        <p:spPr>
          <a:xfrm>
            <a:off x="4991449" y="2502456"/>
            <a:ext cx="151002" cy="5201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653774D0-5434-4235-99D7-C8891C9049DD}"/>
              </a:ext>
            </a:extLst>
          </p:cNvPr>
          <p:cNvSpPr txBox="1"/>
          <p:nvPr/>
        </p:nvSpPr>
        <p:spPr>
          <a:xfrm>
            <a:off x="4691797" y="3763758"/>
            <a:ext cx="3286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7/30</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日毎にアップロード＆</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Power</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BI</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データ更新</a:t>
            </a:r>
            <a:b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User</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Directory</a:t>
            </a: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は毎月更新</a:t>
            </a:r>
          </a:p>
        </p:txBody>
      </p:sp>
      <p:pic>
        <p:nvPicPr>
          <p:cNvPr id="35" name="図 34">
            <a:extLst>
              <a:ext uri="{FF2B5EF4-FFF2-40B4-BE49-F238E27FC236}">
                <a16:creationId xmlns:a16="http://schemas.microsoft.com/office/drawing/2014/main" id="{349D4305-1B45-4D22-9834-F2D199016281}"/>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19382" y="6146498"/>
            <a:ext cx="355608" cy="355608"/>
          </a:xfrm>
          <a:prstGeom prst="rect">
            <a:avLst/>
          </a:prstGeom>
        </p:spPr>
      </p:pic>
      <p:pic>
        <p:nvPicPr>
          <p:cNvPr id="37" name="図 36">
            <a:extLst>
              <a:ext uri="{FF2B5EF4-FFF2-40B4-BE49-F238E27FC236}">
                <a16:creationId xmlns:a16="http://schemas.microsoft.com/office/drawing/2014/main" id="{5B2D9F0A-44E4-4825-A423-90A86BBD419B}"/>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87892" y="5334164"/>
            <a:ext cx="355608" cy="355608"/>
          </a:xfrm>
          <a:prstGeom prst="rect">
            <a:avLst/>
          </a:prstGeom>
        </p:spPr>
      </p:pic>
      <p:pic>
        <p:nvPicPr>
          <p:cNvPr id="41" name="図 40">
            <a:extLst>
              <a:ext uri="{FF2B5EF4-FFF2-40B4-BE49-F238E27FC236}">
                <a16:creationId xmlns:a16="http://schemas.microsoft.com/office/drawing/2014/main" id="{851095AE-7E14-4DDD-BED3-CF228D87C8F0}"/>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95676" y="5335562"/>
            <a:ext cx="355608" cy="355608"/>
          </a:xfrm>
          <a:prstGeom prst="rect">
            <a:avLst/>
          </a:prstGeom>
        </p:spPr>
      </p:pic>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9214607" y="641507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pic>
        <p:nvPicPr>
          <p:cNvPr id="45" name="図 44">
            <a:extLst>
              <a:ext uri="{FF2B5EF4-FFF2-40B4-BE49-F238E27FC236}">
                <a16:creationId xmlns:a16="http://schemas.microsoft.com/office/drawing/2014/main" id="{74A05118-453A-4A47-AD4B-4360543FCA9D}"/>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91294" y="5343951"/>
            <a:ext cx="355608" cy="355608"/>
          </a:xfrm>
          <a:prstGeom prst="rect">
            <a:avLst/>
          </a:prstGeom>
        </p:spPr>
      </p:pic>
      <p:pic>
        <p:nvPicPr>
          <p:cNvPr id="47" name="図 46">
            <a:extLst>
              <a:ext uri="{FF2B5EF4-FFF2-40B4-BE49-F238E27FC236}">
                <a16:creationId xmlns:a16="http://schemas.microsoft.com/office/drawing/2014/main" id="{99CE6802-C362-4164-8AA7-74E275370AC8}"/>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522783" y="6147896"/>
            <a:ext cx="355608" cy="355608"/>
          </a:xfrm>
          <a:prstGeom prst="rect">
            <a:avLst/>
          </a:prstGeom>
        </p:spPr>
      </p:pic>
      <p:pic>
        <p:nvPicPr>
          <p:cNvPr id="48" name="図 47">
            <a:extLst>
              <a:ext uri="{FF2B5EF4-FFF2-40B4-BE49-F238E27FC236}">
                <a16:creationId xmlns:a16="http://schemas.microsoft.com/office/drawing/2014/main" id="{DC3FA01C-4504-4DE2-91EE-DE6F25FDCF81}"/>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69529" y="5001400"/>
            <a:ext cx="355608" cy="355608"/>
          </a:xfrm>
          <a:prstGeom prst="rect">
            <a:avLst/>
          </a:prstGeom>
        </p:spPr>
      </p:pic>
      <p:pic>
        <p:nvPicPr>
          <p:cNvPr id="55" name="図 54">
            <a:extLst>
              <a:ext uri="{FF2B5EF4-FFF2-40B4-BE49-F238E27FC236}">
                <a16:creationId xmlns:a16="http://schemas.microsoft.com/office/drawing/2014/main" id="{06F7AF59-C1CF-46BA-B3C9-4B0F6CEEF6C9}"/>
              </a:ext>
            </a:extLst>
          </p:cNvPr>
          <p:cNvPicPr>
            <a:picLocks noChangeAspect="1"/>
          </p:cNvPicPr>
          <p:nvPr/>
        </p:nvPicPr>
        <p:blipFill>
          <a:blip r:embed="rId7" cstate="email">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870927" y="5355136"/>
            <a:ext cx="355608" cy="355608"/>
          </a:xfrm>
          <a:prstGeom prst="rect">
            <a:avLst/>
          </a:prstGeom>
        </p:spPr>
      </p:pic>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動作の仕組み</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0" name="図 9">
            <a:extLst>
              <a:ext uri="{FF2B5EF4-FFF2-40B4-BE49-F238E27FC236}">
                <a16:creationId xmlns:a16="http://schemas.microsoft.com/office/drawing/2014/main" id="{98C371E0-5644-40C4-8569-5B35FAE40103}"/>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62061" y="3115776"/>
            <a:ext cx="1224794" cy="786460"/>
          </a:xfrm>
          <a:prstGeom prst="ellipse">
            <a:avLst/>
          </a:prstGeom>
        </p:spPr>
      </p:pic>
      <p:sp>
        <p:nvSpPr>
          <p:cNvPr id="59" name="矢印: 上 58">
            <a:extLst>
              <a:ext uri="{FF2B5EF4-FFF2-40B4-BE49-F238E27FC236}">
                <a16:creationId xmlns:a16="http://schemas.microsoft.com/office/drawing/2014/main" id="{EAAD38CC-040A-4B7C-BBEC-230904BB3455}"/>
              </a:ext>
            </a:extLst>
          </p:cNvPr>
          <p:cNvSpPr/>
          <p:nvPr/>
        </p:nvSpPr>
        <p:spPr>
          <a:xfrm rot="10800000">
            <a:off x="2394325" y="3869435"/>
            <a:ext cx="322598" cy="1063292"/>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4B1BCFA6-F760-4916-B251-8D9CA084278D}"/>
              </a:ext>
            </a:extLst>
          </p:cNvPr>
          <p:cNvSpPr txBox="1"/>
          <p:nvPr/>
        </p:nvSpPr>
        <p:spPr>
          <a:xfrm>
            <a:off x="1620620" y="3270656"/>
            <a:ext cx="1881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Microsoft</a:t>
            </a:r>
            <a:r>
              <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Graph/</a:t>
            </a:r>
            <a:b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t>O365 Portal</a:t>
            </a:r>
            <a:endParaRPr kumimoji="1" lang="ja-JP" altLang="en-US" sz="1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62" name="テキスト ボックス 61">
            <a:extLst>
              <a:ext uri="{FF2B5EF4-FFF2-40B4-BE49-F238E27FC236}">
                <a16:creationId xmlns:a16="http://schemas.microsoft.com/office/drawing/2014/main" id="{18E361AD-D17C-4B72-A9D6-0DE7684D9F7C}"/>
              </a:ext>
            </a:extLst>
          </p:cNvPr>
          <p:cNvSpPr txBox="1"/>
          <p:nvPr/>
        </p:nvSpPr>
        <p:spPr>
          <a:xfrm>
            <a:off x="2227734" y="4310509"/>
            <a:ext cx="4500236" cy="261610"/>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CSV files exported from O365 admin portal</a:t>
            </a:r>
            <a:r>
              <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 </a:t>
            </a:r>
            <a:r>
              <a:rPr kumimoji="1" lang="en-US" altLang="ja-JP"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rPr>
              <a:t>&amp;/or PowerShell</a:t>
            </a:r>
            <a:endParaRPr kumimoji="1" lang="ja-JP" altLang="en-US" sz="11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91CAF291-3FA0-4106-96E0-24375DCB0263}"/>
              </a:ext>
            </a:extLst>
          </p:cNvPr>
          <p:cNvSpPr txBox="1"/>
          <p:nvPr/>
        </p:nvSpPr>
        <p:spPr>
          <a:xfrm>
            <a:off x="2021747" y="3867325"/>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①</a:t>
            </a:r>
          </a:p>
        </p:txBody>
      </p:sp>
      <p:sp>
        <p:nvSpPr>
          <p:cNvPr id="65" name="テキスト ボックス 64">
            <a:extLst>
              <a:ext uri="{FF2B5EF4-FFF2-40B4-BE49-F238E27FC236}">
                <a16:creationId xmlns:a16="http://schemas.microsoft.com/office/drawing/2014/main" id="{46D2348C-E8FB-417B-AF21-B6B3820FDFF2}"/>
              </a:ext>
            </a:extLst>
          </p:cNvPr>
          <p:cNvSpPr txBox="1"/>
          <p:nvPr/>
        </p:nvSpPr>
        <p:spPr>
          <a:xfrm>
            <a:off x="3910668" y="3826778"/>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②</a:t>
            </a:r>
          </a:p>
        </p:txBody>
      </p:sp>
      <p:sp>
        <p:nvSpPr>
          <p:cNvPr id="66" name="テキスト ボックス 65">
            <a:extLst>
              <a:ext uri="{FF2B5EF4-FFF2-40B4-BE49-F238E27FC236}">
                <a16:creationId xmlns:a16="http://schemas.microsoft.com/office/drawing/2014/main" id="{B9C853B6-97D5-464D-9F75-DCF261680E8D}"/>
              </a:ext>
            </a:extLst>
          </p:cNvPr>
          <p:cNvSpPr txBox="1"/>
          <p:nvPr/>
        </p:nvSpPr>
        <p:spPr>
          <a:xfrm>
            <a:off x="5145248" y="2452381"/>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sp>
        <p:nvSpPr>
          <p:cNvPr id="67" name="テキスト ボックス 66">
            <a:extLst>
              <a:ext uri="{FF2B5EF4-FFF2-40B4-BE49-F238E27FC236}">
                <a16:creationId xmlns:a16="http://schemas.microsoft.com/office/drawing/2014/main" id="{ECA90FBE-1B09-4766-8A0B-7BB869AB6210}"/>
              </a:ext>
            </a:extLst>
          </p:cNvPr>
          <p:cNvSpPr txBox="1"/>
          <p:nvPr/>
        </p:nvSpPr>
        <p:spPr>
          <a:xfrm>
            <a:off x="7403284" y="2839673"/>
            <a:ext cx="511728"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④</a:t>
            </a:r>
          </a:p>
        </p:txBody>
      </p:sp>
      <p:pic>
        <p:nvPicPr>
          <p:cNvPr id="68" name="Picture 4" descr="C:\Users\masumi\AppData\Local\Microsoft\Windows\Temporary Internet Files\Content.IE5\2NUCEUE4\j0433944[1].png">
            <a:extLst>
              <a:ext uri="{FF2B5EF4-FFF2-40B4-BE49-F238E27FC236}">
                <a16:creationId xmlns:a16="http://schemas.microsoft.com/office/drawing/2014/main" id="{4A8085A0-E1A4-4BBB-8D0B-E74CB6B8A22C}"/>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flipH="1">
            <a:off x="704675" y="5117038"/>
            <a:ext cx="973124" cy="973124"/>
          </a:xfrm>
          <a:prstGeom prst="rect">
            <a:avLst/>
          </a:prstGeom>
          <a:noFill/>
        </p:spPr>
      </p:pic>
      <p:sp>
        <p:nvSpPr>
          <p:cNvPr id="70" name="テキスト ボックス 69">
            <a:extLst>
              <a:ext uri="{FF2B5EF4-FFF2-40B4-BE49-F238E27FC236}">
                <a16:creationId xmlns:a16="http://schemas.microsoft.com/office/drawing/2014/main" id="{F2405E1D-0C31-4C82-90DF-1AFA85195CB5}"/>
              </a:ext>
            </a:extLst>
          </p:cNvPr>
          <p:cNvSpPr txBox="1"/>
          <p:nvPr/>
        </p:nvSpPr>
        <p:spPr>
          <a:xfrm>
            <a:off x="7918876" y="5516191"/>
            <a:ext cx="3372706" cy="276999"/>
          </a:xfrm>
          <a:prstGeom prst="rect">
            <a:avLst/>
          </a:prstGeom>
          <a:solidFill>
            <a:srgbClr val="EC62E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solidFill>
                  <a:srgbClr val="FFFFFF"/>
                </a:solidFill>
                <a:latin typeface="Meiryo UI" panose="020B0604030504040204" pitchFamily="50" charset="-128"/>
                <a:ea typeface="Meiryo UI" panose="020B0604030504040204" pitchFamily="50" charset="-128"/>
              </a:rPr>
              <a:t>ID</a:t>
            </a:r>
            <a:r>
              <a:rPr lang="ja-JP" altLang="en-US" sz="1200" dirty="0">
                <a:solidFill>
                  <a:srgbClr val="FFFFFF"/>
                </a:solidFill>
                <a:latin typeface="Meiryo UI" panose="020B0604030504040204" pitchFamily="50" charset="-128"/>
                <a:ea typeface="Meiryo UI" panose="020B0604030504040204" pitchFamily="50" charset="-128"/>
              </a:rPr>
              <a:t>毎に閲覧範囲を制限可能</a:t>
            </a:r>
            <a:endParaRPr kumimoji="1" lang="ja-JP" altLang="en-US" sz="12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endParaRPr>
          </a:p>
        </p:txBody>
      </p:sp>
      <p:pic>
        <p:nvPicPr>
          <p:cNvPr id="64" name="正方形/長方形 17413">
            <a:extLst>
              <a:ext uri="{FF2B5EF4-FFF2-40B4-BE49-F238E27FC236}">
                <a16:creationId xmlns:a16="http://schemas.microsoft.com/office/drawing/2014/main" id="{A5A09492-F4B7-4567-870A-70055ADFF2D5}"/>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10867939" y="5233040"/>
            <a:ext cx="868363" cy="782638"/>
          </a:xfrm>
          <a:prstGeom prst="rect">
            <a:avLst/>
          </a:prstGeom>
          <a:noFill/>
          <a:ln w="9525">
            <a:noFill/>
            <a:miter lim="800000"/>
            <a:headEnd/>
            <a:tailEnd/>
          </a:ln>
        </p:spPr>
      </p:pic>
      <p:sp>
        <p:nvSpPr>
          <p:cNvPr id="69" name="テキスト ボックス 68">
            <a:extLst>
              <a:ext uri="{FF2B5EF4-FFF2-40B4-BE49-F238E27FC236}">
                <a16:creationId xmlns:a16="http://schemas.microsoft.com/office/drawing/2014/main" id="{61E63B8F-2521-4265-A29B-C1C4D85783BA}"/>
              </a:ext>
            </a:extLst>
          </p:cNvPr>
          <p:cNvSpPr txBox="1"/>
          <p:nvPr/>
        </p:nvSpPr>
        <p:spPr>
          <a:xfrm>
            <a:off x="842649" y="4125883"/>
            <a:ext cx="1976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70C0"/>
                </a:solidFill>
                <a:effectLst/>
                <a:uLnTx/>
                <a:uFillTx/>
                <a:latin typeface="Meiryo UI" panose="020B0604030504040204" pitchFamily="50" charset="-128"/>
                <a:ea typeface="Meiryo UI" panose="020B0604030504040204" pitchFamily="50" charset="-128"/>
                <a:cs typeface="Segoe UI" panose="020B0502040204020203" pitchFamily="34" charset="0"/>
              </a:rPr>
              <a:t>一括でデータ取得</a:t>
            </a:r>
          </a:p>
        </p:txBody>
      </p:sp>
    </p:spTree>
    <p:extLst>
      <p:ext uri="{BB962C8B-B14F-4D97-AF65-F5344CB8AC3E}">
        <p14:creationId xmlns:p14="http://schemas.microsoft.com/office/powerpoint/2010/main" val="2977394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26D51C-A6B7-4478-9A2B-5FD1346B90AD}"/>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594729" y="2030137"/>
            <a:ext cx="7448673" cy="36408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p:spPr>
      </p:pic>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利用に必要なもの</a:t>
            </a:r>
          </a:p>
        </p:txBody>
      </p:sp>
      <p:sp>
        <p:nvSpPr>
          <p:cNvPr id="65" name="テキスト ボックス 64">
            <a:extLst>
              <a:ext uri="{FF2B5EF4-FFF2-40B4-BE49-F238E27FC236}">
                <a16:creationId xmlns:a16="http://schemas.microsoft.com/office/drawing/2014/main" id="{DC43EDCD-A0ED-4033-A655-B6DB6A3406EA}"/>
              </a:ext>
            </a:extLst>
          </p:cNvPr>
          <p:cNvSpPr txBox="1"/>
          <p:nvPr/>
        </p:nvSpPr>
        <p:spPr>
          <a:xfrm>
            <a:off x="136573" y="3856037"/>
            <a:ext cx="2958964" cy="830997"/>
          </a:xfrm>
          <a:prstGeom prst="rect">
            <a:avLst/>
          </a:prstGeom>
          <a:solidFill>
            <a:schemeClr val="accent4">
              <a:lumMod val="20000"/>
              <a:lumOff val="80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Microsoft</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Graph API</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アクセス</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O365</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管理者アカウント</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a:t>
            </a:r>
            <a:r>
              <a:rPr kumimoji="1" lang="en-US" altLang="ja-JP" sz="16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Segoe UI" panose="020B0502040204020203" pitchFamily="34" charset="0"/>
              </a:rPr>
              <a:t>MFA</a:t>
            </a:r>
            <a:r>
              <a:rPr kumimoji="1" lang="ja-JP" altLang="en-US" sz="1600" b="0" i="0" u="none" strike="noStrike" kern="1200" cap="none" spc="0" normalizeH="0" baseline="0" noProof="0">
                <a:ln>
                  <a:noFill/>
                </a:ln>
                <a:effectLst/>
                <a:uLnTx/>
                <a:uFillTx/>
                <a:latin typeface="Meiryo UI" panose="020B0604030504040204" pitchFamily="50" charset="-128"/>
                <a:ea typeface="Meiryo UI" panose="020B0604030504040204" pitchFamily="50" charset="-128"/>
                <a:cs typeface="Segoe UI" panose="020B0502040204020203" pitchFamily="34" charset="0"/>
              </a:rPr>
              <a:t>設定</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なし）</a:t>
            </a:r>
          </a:p>
        </p:txBody>
      </p:sp>
      <p:sp>
        <p:nvSpPr>
          <p:cNvPr id="66" name="テキスト ボックス 65">
            <a:extLst>
              <a:ext uri="{FF2B5EF4-FFF2-40B4-BE49-F238E27FC236}">
                <a16:creationId xmlns:a16="http://schemas.microsoft.com/office/drawing/2014/main" id="{95C933C0-CA8F-4F76-94FC-3D9B082B1DE5}"/>
              </a:ext>
            </a:extLst>
          </p:cNvPr>
          <p:cNvSpPr txBox="1"/>
          <p:nvPr/>
        </p:nvSpPr>
        <p:spPr>
          <a:xfrm>
            <a:off x="163138" y="5426176"/>
            <a:ext cx="3553185" cy="1323439"/>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Windows</a:t>
            </a:r>
            <a:r>
              <a:rPr lang="ja-JP" altLang="en-US" dirty="0"/>
              <a:t> </a:t>
            </a:r>
            <a:r>
              <a:rPr lang="en-US" altLang="ja-JP" dirty="0"/>
              <a:t>PowerShell(v5.1</a:t>
            </a:r>
            <a:r>
              <a:rPr lang="ja-JP" altLang="en-US" dirty="0"/>
              <a:t>以上）＆タスクスケジューラ＋実行</a:t>
            </a:r>
            <a:r>
              <a:rPr lang="en-US" altLang="ja-JP" dirty="0"/>
              <a:t>PC</a:t>
            </a:r>
          </a:p>
          <a:p>
            <a:r>
              <a:rPr lang="en-US" altLang="ja-JP" dirty="0"/>
              <a:t>Usage</a:t>
            </a:r>
            <a:r>
              <a:rPr lang="ja-JP" altLang="en-US" dirty="0"/>
              <a:t>データ一時格納</a:t>
            </a:r>
            <a:r>
              <a:rPr lang="en-US" altLang="ja-JP" dirty="0"/>
              <a:t>Folder</a:t>
            </a:r>
          </a:p>
          <a:p>
            <a:r>
              <a:rPr lang="ja-JP" altLang="en-US" dirty="0"/>
              <a:t>実行</a:t>
            </a:r>
            <a:r>
              <a:rPr lang="en-US" altLang="ja-JP" dirty="0"/>
              <a:t>PC</a:t>
            </a:r>
            <a:r>
              <a:rPr lang="ja-JP" altLang="en-US" dirty="0"/>
              <a:t>用</a:t>
            </a:r>
            <a:r>
              <a:rPr lang="en-US" altLang="ja-JP" dirty="0"/>
              <a:t>Login</a:t>
            </a:r>
            <a:r>
              <a:rPr lang="ja-JP" altLang="en-US" dirty="0"/>
              <a:t>アカウント</a:t>
            </a:r>
            <a:endParaRPr lang="en-US" altLang="ja-JP" dirty="0"/>
          </a:p>
          <a:p>
            <a:r>
              <a:rPr lang="en-US" altLang="ja-JP" dirty="0"/>
              <a:t>Azure/O365</a:t>
            </a:r>
            <a:r>
              <a:rPr lang="ja-JP" altLang="en-US" dirty="0"/>
              <a:t>にアクセス可能な</a:t>
            </a:r>
            <a:r>
              <a:rPr lang="en-US" altLang="ja-JP" dirty="0"/>
              <a:t>NW</a:t>
            </a:r>
            <a:endParaRPr lang="ja-JP" altLang="en-US" dirty="0"/>
          </a:p>
        </p:txBody>
      </p:sp>
      <p:sp>
        <p:nvSpPr>
          <p:cNvPr id="67" name="テキスト ボックス 66">
            <a:extLst>
              <a:ext uri="{FF2B5EF4-FFF2-40B4-BE49-F238E27FC236}">
                <a16:creationId xmlns:a16="http://schemas.microsoft.com/office/drawing/2014/main" id="{BA04AF51-F222-4A8A-B99E-C4BC1E64C444}"/>
              </a:ext>
            </a:extLst>
          </p:cNvPr>
          <p:cNvSpPr txBox="1"/>
          <p:nvPr/>
        </p:nvSpPr>
        <p:spPr>
          <a:xfrm>
            <a:off x="7026729" y="4966179"/>
            <a:ext cx="4566856" cy="1815882"/>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O365</a:t>
            </a:r>
            <a:r>
              <a:rPr lang="ja-JP" altLang="en-US" dirty="0"/>
              <a:t>管理者アカウント（＝</a:t>
            </a:r>
            <a:r>
              <a:rPr lang="en-US" altLang="ja-JP" dirty="0"/>
              <a:t>SharePoint</a:t>
            </a:r>
            <a:r>
              <a:rPr lang="ja-JP" altLang="en-US" dirty="0"/>
              <a:t> </a:t>
            </a:r>
            <a:r>
              <a:rPr lang="en-US" altLang="ja-JP" dirty="0"/>
              <a:t>Online</a:t>
            </a:r>
            <a:r>
              <a:rPr lang="ja-JP" altLang="en-US" dirty="0"/>
              <a:t>管理者アカウント）</a:t>
            </a:r>
            <a:endParaRPr lang="en-US" altLang="ja-JP" dirty="0"/>
          </a:p>
          <a:p>
            <a:r>
              <a:rPr lang="en-US" altLang="ja-JP" dirty="0"/>
              <a:t>SharePoint</a:t>
            </a:r>
            <a:r>
              <a:rPr lang="ja-JP" altLang="en-US" dirty="0"/>
              <a:t> </a:t>
            </a:r>
            <a:r>
              <a:rPr lang="en-US" altLang="ja-JP" dirty="0"/>
              <a:t>Online</a:t>
            </a:r>
            <a:r>
              <a:rPr lang="ja-JP" altLang="en-US" dirty="0"/>
              <a:t>サイト＆ドキュメントライブラリ</a:t>
            </a:r>
            <a:br>
              <a:rPr lang="en-US" altLang="ja-JP" dirty="0"/>
            </a:br>
            <a:r>
              <a:rPr lang="en-US" altLang="ja-JP" dirty="0"/>
              <a:t>Usage</a:t>
            </a:r>
            <a:r>
              <a:rPr lang="ja-JP" altLang="en-US" dirty="0"/>
              <a:t>データを保存</a:t>
            </a:r>
            <a:endParaRPr lang="en-US" altLang="ja-JP" dirty="0"/>
          </a:p>
          <a:p>
            <a:r>
              <a:rPr lang="en-US" altLang="ja-JP" dirty="0"/>
              <a:t>Users</a:t>
            </a:r>
            <a:r>
              <a:rPr lang="ja-JP" altLang="en-US" dirty="0"/>
              <a:t> </a:t>
            </a:r>
            <a:r>
              <a:rPr lang="en-US" altLang="ja-JP" dirty="0"/>
              <a:t>Directory</a:t>
            </a:r>
            <a:r>
              <a:rPr lang="ja-JP" altLang="en-US" dirty="0"/>
              <a:t> </a:t>
            </a:r>
            <a:r>
              <a:rPr lang="en-US" altLang="ja-JP" dirty="0"/>
              <a:t>CSV</a:t>
            </a:r>
            <a:r>
              <a:rPr lang="ja-JP" altLang="en-US" dirty="0"/>
              <a:t>ファイル（組織情報あり）</a:t>
            </a:r>
            <a:endParaRPr lang="en-US" altLang="ja-JP" dirty="0"/>
          </a:p>
          <a:p>
            <a:r>
              <a:rPr lang="ja-JP" altLang="en-US" dirty="0"/>
              <a:t>（オプション）</a:t>
            </a:r>
            <a:r>
              <a:rPr lang="en-US" altLang="ja-JP" dirty="0"/>
              <a:t>Forms</a:t>
            </a:r>
            <a:r>
              <a:rPr lang="ja-JP" altLang="en-US" dirty="0"/>
              <a:t>アンケート利用の場合は</a:t>
            </a:r>
            <a:r>
              <a:rPr lang="en-US" altLang="ja-JP" dirty="0"/>
              <a:t>OneDrive</a:t>
            </a:r>
            <a:r>
              <a:rPr lang="ja-JP" altLang="en-US" dirty="0"/>
              <a:t>フォルダおよび</a:t>
            </a:r>
            <a:r>
              <a:rPr lang="en-US" altLang="ja-JP" dirty="0"/>
              <a:t>CSV</a:t>
            </a:r>
            <a:r>
              <a:rPr lang="ja-JP" altLang="en-US" dirty="0"/>
              <a:t>ファイル</a:t>
            </a:r>
          </a:p>
        </p:txBody>
      </p:sp>
      <p:sp>
        <p:nvSpPr>
          <p:cNvPr id="68" name="テキスト ボックス 67">
            <a:extLst>
              <a:ext uri="{FF2B5EF4-FFF2-40B4-BE49-F238E27FC236}">
                <a16:creationId xmlns:a16="http://schemas.microsoft.com/office/drawing/2014/main" id="{89E772EC-721A-400B-9118-651E3727A69A}"/>
              </a:ext>
            </a:extLst>
          </p:cNvPr>
          <p:cNvSpPr txBox="1"/>
          <p:nvPr/>
        </p:nvSpPr>
        <p:spPr>
          <a:xfrm>
            <a:off x="3664140" y="940861"/>
            <a:ext cx="7325438" cy="1077218"/>
          </a:xfrm>
          <a:prstGeom prst="rect">
            <a:avLst/>
          </a:prstGeom>
          <a:solidFill>
            <a:schemeClr val="accent4">
              <a:lumMod val="20000"/>
              <a:lumOff val="80000"/>
            </a:schemeClr>
          </a:solidFill>
        </p:spPr>
        <p:txBody>
          <a:bodyPr wrap="square" rtlCol="0">
            <a:spAutoFit/>
          </a:bodyPr>
          <a:lstStyle>
            <a:defPPr>
              <a:defRPr lang="ja-JP"/>
            </a:defPPr>
            <a:lvl1pPr marL="171450" marR="0" lvl="0" indent="-171450" fontAlgn="auto">
              <a:lnSpc>
                <a:spcPct val="100000"/>
              </a:lnSpc>
              <a:spcBef>
                <a:spcPts val="0"/>
              </a:spcBef>
              <a:spcAft>
                <a:spcPts val="0"/>
              </a:spcAft>
              <a:buClrTx/>
              <a:buSzTx/>
              <a:buFont typeface="Wingdings" panose="05000000000000000000" pitchFamily="2" charset="2"/>
              <a:buChar char="ü"/>
              <a:tabLst/>
              <a:defRPr sz="1600" b="0" i="0" u="none" strike="noStrike" cap="none" spc="0" normalizeH="0" baseline="0">
                <a:ln>
                  <a:noFill/>
                </a:ln>
                <a:effectLst/>
                <a:uLnTx/>
                <a:uFillTx/>
                <a:latin typeface="Meiryo UI" panose="020B0604030504040204" pitchFamily="50" charset="-128"/>
                <a:ea typeface="Meiryo UI" panose="020B0604030504040204" pitchFamily="50" charset="-128"/>
                <a:cs typeface="Segoe UI" panose="020B0502040204020203" pitchFamily="34" charset="0"/>
              </a:defRPr>
            </a:lvl1pPr>
          </a:lstStyle>
          <a:p>
            <a:r>
              <a:rPr lang="en-US" altLang="ja-JP" dirty="0"/>
              <a:t>Power</a:t>
            </a:r>
            <a:r>
              <a:rPr lang="ja-JP" altLang="en-US" dirty="0"/>
              <a:t> </a:t>
            </a:r>
            <a:r>
              <a:rPr lang="en-US" altLang="ja-JP" dirty="0"/>
              <a:t>BI</a:t>
            </a:r>
            <a:r>
              <a:rPr lang="ja-JP" altLang="en-US" dirty="0"/>
              <a:t> </a:t>
            </a:r>
            <a:r>
              <a:rPr lang="en-US" altLang="ja-JP" dirty="0"/>
              <a:t>Desktop</a:t>
            </a:r>
            <a:r>
              <a:rPr lang="ja-JP" altLang="en-US" dirty="0"/>
              <a:t>アプリケーション＋</a:t>
            </a:r>
            <a:r>
              <a:rPr lang="en-US" altLang="ja-JP" dirty="0"/>
              <a:t>PC</a:t>
            </a:r>
            <a:br>
              <a:rPr lang="en-US" altLang="ja-JP" dirty="0"/>
            </a:br>
            <a:r>
              <a:rPr lang="ja-JP" altLang="en-US" dirty="0"/>
              <a:t>スペック高が望ましい・初回テンプレートをアップデート・編集時のみ利用</a:t>
            </a:r>
            <a:endParaRPr lang="en-US" altLang="ja-JP" dirty="0"/>
          </a:p>
          <a:p>
            <a:r>
              <a:rPr lang="en-US" altLang="ja-JP" dirty="0"/>
              <a:t>Power</a:t>
            </a:r>
            <a:r>
              <a:rPr lang="ja-JP" altLang="en-US" dirty="0"/>
              <a:t> </a:t>
            </a:r>
            <a:r>
              <a:rPr lang="en-US" altLang="ja-JP" dirty="0"/>
              <a:t>BI</a:t>
            </a:r>
            <a:r>
              <a:rPr lang="ja-JP" altLang="en-US" dirty="0"/>
              <a:t> </a:t>
            </a:r>
            <a:r>
              <a:rPr lang="en-US" altLang="ja-JP" dirty="0"/>
              <a:t>Free</a:t>
            </a:r>
            <a:r>
              <a:rPr lang="ja-JP" altLang="en-US" dirty="0"/>
              <a:t>ライセンスユーザーアカウント</a:t>
            </a:r>
            <a:endParaRPr lang="en-US" altLang="ja-JP" dirty="0"/>
          </a:p>
          <a:p>
            <a:r>
              <a:rPr lang="en-US" altLang="ja-JP" dirty="0"/>
              <a:t>Power BI Web</a:t>
            </a:r>
            <a:r>
              <a:rPr lang="ja-JP" altLang="en-US" dirty="0"/>
              <a:t>に自動更新設定、（オプション）共有設定・行レベルセキュリティ設定</a:t>
            </a:r>
            <a:endParaRPr lang="en-US" altLang="ja-JP" dirty="0"/>
          </a:p>
        </p:txBody>
      </p:sp>
      <p:sp>
        <p:nvSpPr>
          <p:cNvPr id="69" name="テキスト ボックス 68">
            <a:extLst>
              <a:ext uri="{FF2B5EF4-FFF2-40B4-BE49-F238E27FC236}">
                <a16:creationId xmlns:a16="http://schemas.microsoft.com/office/drawing/2014/main" id="{09806DB7-65BF-4078-8BCD-2C4D977F50D4}"/>
              </a:ext>
            </a:extLst>
          </p:cNvPr>
          <p:cNvSpPr txBox="1"/>
          <p:nvPr/>
        </p:nvSpPr>
        <p:spPr>
          <a:xfrm>
            <a:off x="9365861" y="2943034"/>
            <a:ext cx="2521339" cy="1077218"/>
          </a:xfrm>
          <a:prstGeom prst="rect">
            <a:avLst/>
          </a:prstGeom>
          <a:solidFill>
            <a:schemeClr val="accent4">
              <a:lumMod val="20000"/>
              <a:lumOff val="80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（オプション）</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Power</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BI</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PRO</a:t>
            </a: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ライセンスユーザーアカウント</a:t>
            </a:r>
            <a:br>
              <a:rPr kumimoji="1" lang="en-US" altLang="ja-JP"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br>
            <a:r>
              <a:rPr kumimoji="1" lang="ja-JP" altLang="en-US" sz="1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cs typeface="Segoe UI" panose="020B0502040204020203" pitchFamily="34" charset="0"/>
              </a:rPr>
              <a:t>（共有者および閲覧者）</a:t>
            </a:r>
          </a:p>
        </p:txBody>
      </p:sp>
      <p:cxnSp>
        <p:nvCxnSpPr>
          <p:cNvPr id="18" name="直線矢印コネクタ 17">
            <a:extLst>
              <a:ext uri="{FF2B5EF4-FFF2-40B4-BE49-F238E27FC236}">
                <a16:creationId xmlns:a16="http://schemas.microsoft.com/office/drawing/2014/main" id="{3A3D88AC-1DF5-4354-B086-9B15065CD26D}"/>
              </a:ext>
            </a:extLst>
          </p:cNvPr>
          <p:cNvCxnSpPr>
            <a:cxnSpLocks/>
          </p:cNvCxnSpPr>
          <p:nvPr/>
        </p:nvCxnSpPr>
        <p:spPr>
          <a:xfrm>
            <a:off x="4353886" y="2038524"/>
            <a:ext cx="0" cy="310393"/>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BBE6D038-37B7-4095-BE0A-35071BDCE336}"/>
              </a:ext>
            </a:extLst>
          </p:cNvPr>
          <p:cNvCxnSpPr>
            <a:cxnSpLocks/>
            <a:endCxn id="66" idx="0"/>
          </p:cNvCxnSpPr>
          <p:nvPr/>
        </p:nvCxnSpPr>
        <p:spPr>
          <a:xfrm flipH="1">
            <a:off x="1939731" y="4983060"/>
            <a:ext cx="1105474" cy="443116"/>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AF57A9A6-2758-4BE1-94D4-3F5B85486AFD}"/>
              </a:ext>
            </a:extLst>
          </p:cNvPr>
          <p:cNvCxnSpPr>
            <a:cxnSpLocks/>
            <a:endCxn id="65" idx="3"/>
          </p:cNvCxnSpPr>
          <p:nvPr/>
        </p:nvCxnSpPr>
        <p:spPr>
          <a:xfrm flipH="1">
            <a:off x="3095537" y="3959604"/>
            <a:ext cx="922790" cy="311932"/>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6F59A02A-3607-477A-9D95-45C4D53D6E68}"/>
              </a:ext>
            </a:extLst>
          </p:cNvPr>
          <p:cNvCxnSpPr>
            <a:cxnSpLocks/>
          </p:cNvCxnSpPr>
          <p:nvPr/>
        </p:nvCxnSpPr>
        <p:spPr>
          <a:xfrm flipH="1" flipV="1">
            <a:off x="9085277" y="2835479"/>
            <a:ext cx="285226" cy="251669"/>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73D957B7-899B-42F4-8CE3-BDE4CF8EFA81}"/>
              </a:ext>
            </a:extLst>
          </p:cNvPr>
          <p:cNvCxnSpPr>
            <a:cxnSpLocks/>
          </p:cNvCxnSpPr>
          <p:nvPr/>
        </p:nvCxnSpPr>
        <p:spPr>
          <a:xfrm flipH="1" flipV="1">
            <a:off x="6041471" y="3696819"/>
            <a:ext cx="1022059" cy="1730858"/>
          </a:xfrm>
          <a:prstGeom prst="straightConnector1">
            <a:avLst/>
          </a:prstGeom>
          <a:ln w="28575">
            <a:solidFill>
              <a:srgbClr val="B30D8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08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4706A0E-7C30-4561-AF8F-3ACB32A9C985}"/>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sp>
        <p:nvSpPr>
          <p:cNvPr id="44" name="タイトル 1">
            <a:extLst>
              <a:ext uri="{FF2B5EF4-FFF2-40B4-BE49-F238E27FC236}">
                <a16:creationId xmlns:a16="http://schemas.microsoft.com/office/drawing/2014/main" id="{5E377512-6A28-4965-A6F5-7C807E9254D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作業手順イメージ   </a:t>
            </a:r>
            <a:r>
              <a:rPr lang="ja-JP" altLang="en-US"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事前準備に不備がない場合、想定作業時間</a:t>
            </a:r>
            <a:r>
              <a:rPr lang="en-US" altLang="ja-JP"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a:t>
            </a:r>
            <a:r>
              <a:rPr lang="ja-JP" altLang="en-US" sz="16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時間程度</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5" name="テキスト プレースホルダー 3">
            <a:extLst>
              <a:ext uri="{FF2B5EF4-FFF2-40B4-BE49-F238E27FC236}">
                <a16:creationId xmlns:a16="http://schemas.microsoft.com/office/drawing/2014/main" id="{450511DF-5E1B-46CE-9188-5B5703EC4287}"/>
              </a:ext>
            </a:extLst>
          </p:cNvPr>
          <p:cNvSpPr txBox="1">
            <a:spLocks/>
          </p:cNvSpPr>
          <p:nvPr/>
        </p:nvSpPr>
        <p:spPr>
          <a:xfrm>
            <a:off x="693476" y="1224793"/>
            <a:ext cx="10891720" cy="4890781"/>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Azure</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AD</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アクセス用アプリケーションを登録します。</a:t>
            </a:r>
            <a:br>
              <a:rPr lang="en-US" altLang="ja-JP" sz="1600" dirty="0">
                <a:solidFill>
                  <a:srgbClr val="002060"/>
                </a:solidFill>
                <a:latin typeface="Meiryo UI" panose="020B0604030504040204" pitchFamily="50" charset="-128"/>
                <a:ea typeface="Meiryo UI" panose="020B0604030504040204" pitchFamily="50" charset="-128"/>
              </a:rPr>
            </a:b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から利用データをダウンロードするための</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実行準備を行います。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スクリプト一式を用意します。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データ一時格納用フォルダを用意します。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に管理者アカウント資格情報</a:t>
            </a:r>
            <a:r>
              <a:rPr lang="en-US" altLang="ja-JP" sz="1600" dirty="0">
                <a:solidFill>
                  <a:srgbClr val="002060"/>
                </a:solidFill>
                <a:latin typeface="Meiryo UI" panose="020B0604030504040204" pitchFamily="50" charset="-128"/>
                <a:ea typeface="Meiryo UI" panose="020B0604030504040204" pitchFamily="50" charset="-128"/>
              </a:rPr>
              <a:t>XML</a:t>
            </a:r>
            <a:r>
              <a:rPr lang="ja-JP" altLang="en-US" sz="1600" dirty="0">
                <a:solidFill>
                  <a:srgbClr val="002060"/>
                </a:solidFill>
                <a:latin typeface="Meiryo UI" panose="020B0604030504040204" pitchFamily="50" charset="-128"/>
                <a:ea typeface="Meiryo UI" panose="020B0604030504040204" pitchFamily="50" charset="-128"/>
              </a:rPr>
              <a:t>ファイルを用意します。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914400" lvl="1" indent="-457200">
              <a:buFont typeface="+mj-lt"/>
              <a:buAutoNum type="arabicPeriod"/>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一時格納した</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データを</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にアップロードする準備を行います。</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データ格納用ドキュメントライブラリを用意します。（作成済み・新規どちらでも</a:t>
            </a:r>
            <a:r>
              <a:rPr lang="en-US" altLang="ja-JP" sz="1600" dirty="0">
                <a:solidFill>
                  <a:srgbClr val="002060"/>
                </a:solidFill>
                <a:latin typeface="Meiryo UI" panose="020B0604030504040204" pitchFamily="50" charset="-128"/>
                <a:ea typeface="Meiryo UI" panose="020B0604030504040204" pitchFamily="50" charset="-128"/>
              </a:rPr>
              <a:t>OK)</a:t>
            </a:r>
          </a:p>
          <a:p>
            <a:pPr marL="914400" lvl="1" indent="-457200">
              <a:buFont typeface="+mj-lt"/>
              <a:buAutoNum type="arabicPeriod"/>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実行用</a:t>
            </a:r>
            <a:r>
              <a:rPr lang="en-US" altLang="ja-JP" sz="1600" dirty="0">
                <a:solidFill>
                  <a:srgbClr val="002060"/>
                </a:solidFill>
                <a:latin typeface="Meiryo UI" panose="020B0604030504040204" pitchFamily="50" charset="-128"/>
                <a:ea typeface="Meiryo UI" panose="020B0604030504040204" pitchFamily="50" charset="-128"/>
              </a:rPr>
              <a:t>PC</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のタスクスケジュールを設定します。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タスク一式を初回実行します、</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に</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データ一式が保存されます。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に個別で用意した</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CSV</a:t>
            </a:r>
            <a:r>
              <a:rPr lang="ja-JP" altLang="en-US" sz="1600" dirty="0" err="1">
                <a:solidFill>
                  <a:srgbClr val="002060"/>
                </a:solidFill>
                <a:latin typeface="Meiryo UI" panose="020B0604030504040204" pitchFamily="50" charset="-128"/>
                <a:ea typeface="Meiryo UI" panose="020B0604030504040204" pitchFamily="50" charset="-128"/>
              </a:rPr>
              <a:t>を保</a:t>
            </a:r>
            <a:r>
              <a:rPr lang="ja-JP" altLang="en-US" sz="1600" dirty="0">
                <a:solidFill>
                  <a:srgbClr val="002060"/>
                </a:solidFill>
                <a:latin typeface="Meiryo UI" panose="020B0604030504040204" pitchFamily="50" charset="-128"/>
                <a:ea typeface="Meiryo UI" panose="020B0604030504040204" pitchFamily="50" charset="-128"/>
              </a:rPr>
              <a:t>存します。</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err="1">
                <a:solidFill>
                  <a:srgbClr val="002060"/>
                </a:solidFill>
                <a:latin typeface="Meiryo UI" panose="020B0604030504040204" pitchFamily="50" charset="-128"/>
                <a:ea typeface="Meiryo UI" panose="020B0604030504040204" pitchFamily="50" charset="-128"/>
              </a:rPr>
              <a:t>、</a:t>
            </a:r>
            <a:r>
              <a:rPr lang="ja-JP" altLang="en-US" sz="1600" dirty="0">
                <a:solidFill>
                  <a:srgbClr val="002060"/>
                </a:solidFill>
                <a:latin typeface="Meiryo UI" panose="020B0604030504040204" pitchFamily="50" charset="-128"/>
                <a:ea typeface="Meiryo UI" panose="020B0604030504040204" pitchFamily="50" charset="-128"/>
              </a:rPr>
              <a:t>または</a:t>
            </a: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管理ポータル＞アクティブなユーザーをエキスポート、または</a:t>
            </a:r>
            <a:r>
              <a:rPr lang="en-US" altLang="ja-JP" sz="1600" dirty="0">
                <a:solidFill>
                  <a:srgbClr val="002060"/>
                </a:solidFill>
                <a:latin typeface="Meiryo UI" panose="020B0604030504040204" pitchFamily="50" charset="-128"/>
                <a:ea typeface="Meiryo UI" panose="020B0604030504040204" pitchFamily="50" charset="-128"/>
              </a:rPr>
              <a:t>AD</a:t>
            </a:r>
            <a:r>
              <a:rPr lang="ja-JP" altLang="en-US" sz="1600" dirty="0">
                <a:solidFill>
                  <a:srgbClr val="002060"/>
                </a:solidFill>
                <a:latin typeface="Meiryo UI" panose="020B0604030504040204" pitchFamily="50" charset="-128"/>
                <a:ea typeface="Meiryo UI" panose="020B0604030504040204" pitchFamily="50" charset="-128"/>
              </a:rPr>
              <a:t>等から出力したもの。</a:t>
            </a:r>
            <a:br>
              <a:rPr lang="en-US" altLang="ja-JP" sz="1600" dirty="0">
                <a:solidFill>
                  <a:srgbClr val="002060"/>
                </a:solidFill>
                <a:latin typeface="Meiryo UI" panose="020B0604030504040204" pitchFamily="50" charset="-128"/>
                <a:ea typeface="Meiryo UI" panose="020B0604030504040204" pitchFamily="50" charset="-128"/>
              </a:rPr>
            </a:br>
            <a:r>
              <a:rPr lang="en-US" altLang="ja-JP" sz="1600" dirty="0">
                <a:solidFill>
                  <a:srgbClr val="FF0000"/>
                </a:solidFill>
                <a:latin typeface="Meiryo UI" panose="020B0604030504040204" pitchFamily="50" charset="-128"/>
                <a:ea typeface="Meiryo UI" panose="020B0604030504040204" pitchFamily="50" charset="-128"/>
              </a:rPr>
              <a:t>Company</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FF0000"/>
                </a:solidFill>
                <a:latin typeface="Meiryo UI" panose="020B0604030504040204" pitchFamily="50" charset="-128"/>
                <a:ea typeface="Meiryo UI" panose="020B0604030504040204" pitchFamily="50" charset="-128"/>
              </a:rPr>
              <a:t>Division</a:t>
            </a:r>
            <a:r>
              <a:rPr lang="ja-JP" altLang="en-US" sz="1600" dirty="0">
                <a:solidFill>
                  <a:srgbClr val="FF0000"/>
                </a:solidFill>
                <a:latin typeface="Meiryo UI" panose="020B0604030504040204" pitchFamily="50" charset="-128"/>
                <a:ea typeface="Meiryo UI" panose="020B0604030504040204" pitchFamily="50" charset="-128"/>
              </a:rPr>
              <a:t>・</a:t>
            </a:r>
            <a:r>
              <a:rPr lang="en-US" altLang="ja-JP" sz="1600" dirty="0">
                <a:solidFill>
                  <a:srgbClr val="FF0000"/>
                </a:solidFill>
                <a:latin typeface="Meiryo UI" panose="020B0604030504040204" pitchFamily="50" charset="-128"/>
                <a:ea typeface="Meiryo UI" panose="020B0604030504040204" pitchFamily="50" charset="-128"/>
              </a:rPr>
              <a:t>Department</a:t>
            </a:r>
            <a:r>
              <a:rPr lang="ja-JP" altLang="en-US" sz="1600" dirty="0">
                <a:solidFill>
                  <a:srgbClr val="FF0000"/>
                </a:solidFill>
                <a:latin typeface="Meiryo UI" panose="020B0604030504040204" pitchFamily="50" charset="-128"/>
                <a:ea typeface="Meiryo UI" panose="020B0604030504040204" pitchFamily="50" charset="-128"/>
              </a:rPr>
              <a:t>情報を含めた</a:t>
            </a:r>
            <a:r>
              <a:rPr lang="en-US" altLang="ja-JP" sz="1600" dirty="0">
                <a:solidFill>
                  <a:srgbClr val="FF0000"/>
                </a:solidFill>
                <a:latin typeface="Meiryo UI" panose="020B0604030504040204" pitchFamily="50" charset="-128"/>
                <a:ea typeface="Meiryo UI" panose="020B0604030504040204" pitchFamily="50" charset="-128"/>
              </a:rPr>
              <a:t>CSV</a:t>
            </a:r>
            <a:r>
              <a:rPr lang="ja-JP" altLang="en-US" sz="1600" dirty="0">
                <a:solidFill>
                  <a:srgbClr val="FF0000"/>
                </a:solidFill>
                <a:latin typeface="Meiryo UI" panose="020B0604030504040204" pitchFamily="50" charset="-128"/>
                <a:ea typeface="Meiryo UI" panose="020B0604030504040204" pitchFamily="50" charset="-128"/>
              </a:rPr>
              <a:t>ファイルを用意する必要があります。</a:t>
            </a:r>
            <a:br>
              <a:rPr lang="en-US" altLang="ja-JP" sz="1600" dirty="0">
                <a:solidFill>
                  <a:srgbClr val="FF0000"/>
                </a:solidFill>
                <a:latin typeface="Meiryo UI" panose="020B0604030504040204" pitchFamily="50" charset="-128"/>
                <a:ea typeface="Meiryo UI" panose="020B0604030504040204" pitchFamily="50" charset="-128"/>
              </a:rPr>
            </a:br>
            <a:endParaRPr lang="en-US" altLang="ja-JP" sz="1600" dirty="0">
              <a:solidFill>
                <a:srgbClr val="FF000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 Desktop</a:t>
            </a:r>
            <a:r>
              <a:rPr lang="ja-JP" altLang="en-US" sz="1600" dirty="0">
                <a:solidFill>
                  <a:srgbClr val="002060"/>
                </a:solidFill>
                <a:latin typeface="Meiryo UI" panose="020B0604030504040204" pitchFamily="50" charset="-128"/>
                <a:ea typeface="Meiryo UI" panose="020B0604030504040204" pitchFamily="50" charset="-128"/>
              </a:rPr>
              <a:t>でサンプルテンプレートを開き、</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の</a:t>
            </a:r>
            <a:r>
              <a:rPr lang="en-US" altLang="ja-JP" sz="1600" dirty="0">
                <a:solidFill>
                  <a:srgbClr val="002060"/>
                </a:solidFill>
                <a:latin typeface="Meiryo UI" panose="020B0604030504040204" pitchFamily="50" charset="-128"/>
                <a:ea typeface="Meiryo UI" panose="020B0604030504040204" pitchFamily="50" charset="-128"/>
              </a:rPr>
              <a:t>Usage</a:t>
            </a:r>
            <a:r>
              <a:rPr lang="ja-JP" altLang="en-US" sz="1600" dirty="0">
                <a:solidFill>
                  <a:srgbClr val="002060"/>
                </a:solidFill>
                <a:latin typeface="Meiryo UI" panose="020B0604030504040204" pitchFamily="50" charset="-128"/>
                <a:ea typeface="Meiryo UI" panose="020B0604030504040204" pitchFamily="50" charset="-128"/>
              </a:rPr>
              <a:t>データが</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格納された各フォルダ</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を入力し、一度</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グラフでグラフ表示させます。</a:t>
            </a: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endParaRPr lang="en-US" altLang="ja-JP" sz="1600" dirty="0">
              <a:solidFill>
                <a:srgbClr val="002060"/>
              </a:solidFill>
              <a:latin typeface="Meiryo UI" panose="020B0604030504040204" pitchFamily="50" charset="-128"/>
              <a:ea typeface="Meiryo UI" panose="020B0604030504040204" pitchFamily="50" charset="-128"/>
            </a:endParaRPr>
          </a:p>
          <a:p>
            <a:pPr marL="342900" indent="-342900">
              <a:buFont typeface="+mj-ea"/>
              <a:buAutoNum type="circleNumDbPlain"/>
            </a:pPr>
            <a:r>
              <a:rPr lang="ja-JP" altLang="en-US" sz="1600" dirty="0">
                <a:solidFill>
                  <a:srgbClr val="002060"/>
                </a:solidFill>
                <a:latin typeface="Meiryo UI" panose="020B0604030504040204" pitchFamily="50" charset="-128"/>
                <a:ea typeface="Meiryo UI" panose="020B0604030504040204" pitchFamily="50" charset="-128"/>
              </a:rPr>
              <a:t>問題なく表示されたら</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サービス（クラウド）に発行します。</a:t>
            </a:r>
          </a:p>
        </p:txBody>
      </p:sp>
      <p:pic>
        <p:nvPicPr>
          <p:cNvPr id="8" name="図 7">
            <a:extLst>
              <a:ext uri="{FF2B5EF4-FFF2-40B4-BE49-F238E27FC236}">
                <a16:creationId xmlns:a16="http://schemas.microsoft.com/office/drawing/2014/main" id="{997992A2-505B-4950-B3FC-B929D467E7F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32424" y="1115520"/>
            <a:ext cx="1303562" cy="477703"/>
          </a:xfrm>
          <a:prstGeom prst="rect">
            <a:avLst/>
          </a:prstGeom>
        </p:spPr>
      </p:pic>
      <p:pic>
        <p:nvPicPr>
          <p:cNvPr id="9" name="図 8">
            <a:extLst>
              <a:ext uri="{FF2B5EF4-FFF2-40B4-BE49-F238E27FC236}">
                <a16:creationId xmlns:a16="http://schemas.microsoft.com/office/drawing/2014/main" id="{2A3C7338-E46C-480C-BD74-DD9D83BF5FD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45994" y="2952925"/>
            <a:ext cx="1272648" cy="512281"/>
          </a:xfrm>
          <a:prstGeom prst="rect">
            <a:avLst/>
          </a:prstGeom>
        </p:spPr>
      </p:pic>
      <p:pic>
        <p:nvPicPr>
          <p:cNvPr id="12" name="図 11">
            <a:extLst>
              <a:ext uri="{FF2B5EF4-FFF2-40B4-BE49-F238E27FC236}">
                <a16:creationId xmlns:a16="http://schemas.microsoft.com/office/drawing/2014/main" id="{B997DD6C-D43B-443A-A371-B24697FCDF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607839" y="4159257"/>
            <a:ext cx="802899" cy="466710"/>
          </a:xfrm>
          <a:prstGeom prst="rect">
            <a:avLst/>
          </a:prstGeom>
        </p:spPr>
      </p:pic>
      <p:pic>
        <p:nvPicPr>
          <p:cNvPr id="13" name="図 12">
            <a:extLst>
              <a:ext uri="{FF2B5EF4-FFF2-40B4-BE49-F238E27FC236}">
                <a16:creationId xmlns:a16="http://schemas.microsoft.com/office/drawing/2014/main" id="{CBBACD5F-2188-4CC3-9842-29793A351F3A}"/>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8623883" y="5746705"/>
            <a:ext cx="2416030" cy="593978"/>
          </a:xfrm>
          <a:prstGeom prst="rect">
            <a:avLst/>
          </a:prstGeom>
        </p:spPr>
      </p:pic>
      <p:pic>
        <p:nvPicPr>
          <p:cNvPr id="21" name="グラフィックス 20" descr="月毎カレンダー">
            <a:extLst>
              <a:ext uri="{FF2B5EF4-FFF2-40B4-BE49-F238E27FC236}">
                <a16:creationId xmlns:a16="http://schemas.microsoft.com/office/drawing/2014/main" id="{60278719-958A-4857-B4C6-2AC1452591AF}"/>
              </a:ext>
            </a:extLst>
          </p:cNvPr>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8818" y="3530637"/>
            <a:ext cx="567941" cy="567941"/>
          </a:xfrm>
          <a:prstGeom prst="rect">
            <a:avLst/>
          </a:prstGeom>
        </p:spPr>
      </p:pic>
      <p:pic>
        <p:nvPicPr>
          <p:cNvPr id="11" name="Picture 4" descr="C:\Users\masumi\AppData\Local\Microsoft\Windows\Temporary Internet Files\Content.IE5\2NUCEUE4\j0433944[1].png">
            <a:extLst>
              <a:ext uri="{FF2B5EF4-FFF2-40B4-BE49-F238E27FC236}">
                <a16:creationId xmlns:a16="http://schemas.microsoft.com/office/drawing/2014/main" id="{0AB0EA22-E5AA-49E2-883E-BE69FD03EF32}"/>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flipH="1">
            <a:off x="8179264" y="1929222"/>
            <a:ext cx="780177" cy="780177"/>
          </a:xfrm>
          <a:prstGeom prst="rect">
            <a:avLst/>
          </a:prstGeom>
          <a:noFill/>
        </p:spPr>
      </p:pic>
    </p:spTree>
    <p:extLst>
      <p:ext uri="{BB962C8B-B14F-4D97-AF65-F5344CB8AC3E}">
        <p14:creationId xmlns:p14="http://schemas.microsoft.com/office/powerpoint/2010/main" val="681818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タイトル 1">
            <a:extLst>
              <a:ext uri="{FF2B5EF4-FFF2-40B4-BE49-F238E27FC236}">
                <a16:creationId xmlns:a16="http://schemas.microsoft.com/office/drawing/2014/main" id="{6ABE2EB7-21FB-4DBA-9608-B366E9AC4B29}"/>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テンプレートサンプル種類</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39" name="テキスト プレースホルダー 3">
            <a:extLst>
              <a:ext uri="{FF2B5EF4-FFF2-40B4-BE49-F238E27FC236}">
                <a16:creationId xmlns:a16="http://schemas.microsoft.com/office/drawing/2014/main" id="{8259E57B-063F-4E40-93AB-0F2CB3DE5B14}"/>
              </a:ext>
            </a:extLst>
          </p:cNvPr>
          <p:cNvSpPr txBox="1">
            <a:spLocks/>
          </p:cNvSpPr>
          <p:nvPr/>
        </p:nvSpPr>
        <p:spPr>
          <a:xfrm>
            <a:off x="1221982" y="1090570"/>
            <a:ext cx="9801152" cy="746620"/>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2060"/>
                </a:solidFill>
                <a:latin typeface="Meiryo UI" panose="020B0604030504040204" pitchFamily="50" charset="-128"/>
                <a:ea typeface="Meiryo UI" panose="020B0604030504040204" pitchFamily="50" charset="-128"/>
              </a:rPr>
              <a:t>Power BI</a:t>
            </a:r>
            <a:r>
              <a:rPr lang="ja-JP" altLang="en-US" sz="1600" dirty="0">
                <a:solidFill>
                  <a:srgbClr val="002060"/>
                </a:solidFill>
                <a:latin typeface="Meiryo UI" panose="020B0604030504040204" pitchFamily="50" charset="-128"/>
                <a:ea typeface="Meiryo UI" panose="020B0604030504040204" pitchFamily="50" charset="-128"/>
              </a:rPr>
              <a:t>テンプレートサンプルの種類は以下の通りになります。</a:t>
            </a:r>
            <a:br>
              <a:rPr lang="ja-JP" altLang="en-US"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利用するデータベース（元データ）によって、適切なテンプレートを選んで利用ください。</a:t>
            </a:r>
          </a:p>
        </p:txBody>
      </p:sp>
      <p:pic>
        <p:nvPicPr>
          <p:cNvPr id="41" name="図 40">
            <a:extLst>
              <a:ext uri="{FF2B5EF4-FFF2-40B4-BE49-F238E27FC236}">
                <a16:creationId xmlns:a16="http://schemas.microsoft.com/office/drawing/2014/main" id="{FEDEB589-734A-450E-96FE-B54277C9AD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0247" y="1142550"/>
            <a:ext cx="487434" cy="487434"/>
          </a:xfrm>
          <a:prstGeom prst="rect">
            <a:avLst/>
          </a:prstGeom>
        </p:spPr>
      </p:pic>
      <p:graphicFrame>
        <p:nvGraphicFramePr>
          <p:cNvPr id="14" name="表 13">
            <a:extLst>
              <a:ext uri="{FF2B5EF4-FFF2-40B4-BE49-F238E27FC236}">
                <a16:creationId xmlns:a16="http://schemas.microsoft.com/office/drawing/2014/main" id="{4DE22D54-8C89-42D0-9169-8C0DC71A6067}"/>
              </a:ext>
            </a:extLst>
          </p:cNvPr>
          <p:cNvGraphicFramePr>
            <a:graphicFrameLocks noGrp="1"/>
          </p:cNvGraphicFramePr>
          <p:nvPr>
            <p:extLst>
              <p:ext uri="{D42A27DB-BD31-4B8C-83A1-F6EECF244321}">
                <p14:modId xmlns:p14="http://schemas.microsoft.com/office/powerpoint/2010/main" val="2764854697"/>
              </p:ext>
            </p:extLst>
          </p:nvPr>
        </p:nvGraphicFramePr>
        <p:xfrm>
          <a:off x="480034" y="4670882"/>
          <a:ext cx="11519024" cy="1292766"/>
        </p:xfrm>
        <a:graphic>
          <a:graphicData uri="http://schemas.openxmlformats.org/drawingml/2006/table">
            <a:tbl>
              <a:tblPr firstRow="1" bandRow="1">
                <a:tableStyleId>{073A0DAA-6AF3-43AB-8588-CEC1D06C72B9}</a:tableStyleId>
              </a:tblPr>
              <a:tblGrid>
                <a:gridCol w="576979">
                  <a:extLst>
                    <a:ext uri="{9D8B030D-6E8A-4147-A177-3AD203B41FA5}">
                      <a16:colId xmlns:a16="http://schemas.microsoft.com/office/drawing/2014/main" val="402377543"/>
                    </a:ext>
                  </a:extLst>
                </a:gridCol>
                <a:gridCol w="6140741">
                  <a:extLst>
                    <a:ext uri="{9D8B030D-6E8A-4147-A177-3AD203B41FA5}">
                      <a16:colId xmlns:a16="http://schemas.microsoft.com/office/drawing/2014/main" val="3643892697"/>
                    </a:ext>
                  </a:extLst>
                </a:gridCol>
                <a:gridCol w="1200326">
                  <a:extLst>
                    <a:ext uri="{9D8B030D-6E8A-4147-A177-3AD203B41FA5}">
                      <a16:colId xmlns:a16="http://schemas.microsoft.com/office/drawing/2014/main" val="3586801744"/>
                    </a:ext>
                  </a:extLst>
                </a:gridCol>
                <a:gridCol w="1200326">
                  <a:extLst>
                    <a:ext uri="{9D8B030D-6E8A-4147-A177-3AD203B41FA5}">
                      <a16:colId xmlns:a16="http://schemas.microsoft.com/office/drawing/2014/main" val="2410726761"/>
                    </a:ext>
                  </a:extLst>
                </a:gridCol>
                <a:gridCol w="1200326">
                  <a:extLst>
                    <a:ext uri="{9D8B030D-6E8A-4147-A177-3AD203B41FA5}">
                      <a16:colId xmlns:a16="http://schemas.microsoft.com/office/drawing/2014/main" val="1890240381"/>
                    </a:ext>
                  </a:extLst>
                </a:gridCol>
                <a:gridCol w="1200326">
                  <a:extLst>
                    <a:ext uri="{9D8B030D-6E8A-4147-A177-3AD203B41FA5}">
                      <a16:colId xmlns:a16="http://schemas.microsoft.com/office/drawing/2014/main" val="979119165"/>
                    </a:ext>
                  </a:extLst>
                </a:gridCol>
              </a:tblGrid>
              <a:tr h="405072">
                <a:tc>
                  <a:txBody>
                    <a:bodyPr/>
                    <a:lstStyle/>
                    <a:p>
                      <a:pPr algn="ctr"/>
                      <a:r>
                        <a:rPr kumimoji="1" lang="en-US" altLang="ja-JP" sz="1200" dirty="0">
                          <a:latin typeface="メイリオ" panose="020B0604030504040204" pitchFamily="50" charset="-128"/>
                          <a:ea typeface="メイリオ" panose="020B0604030504040204" pitchFamily="50" charset="-128"/>
                        </a:rPr>
                        <a:t>No.</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r>
                        <a:rPr kumimoji="1" lang="en-US" altLang="ja-JP" sz="1200" dirty="0">
                          <a:latin typeface="メイリオ" panose="020B0604030504040204" pitchFamily="50" charset="-128"/>
                          <a:ea typeface="メイリオ" panose="020B0604030504040204" pitchFamily="50" charset="-128"/>
                        </a:rPr>
                        <a:t>Microsoft Teams Usage Report: </a:t>
                      </a:r>
                      <a:r>
                        <a:rPr kumimoji="1" lang="ja-JP" altLang="en-US" sz="1200" dirty="0">
                          <a:latin typeface="メイリオ" panose="020B0604030504040204" pitchFamily="50" charset="-128"/>
                          <a:ea typeface="メイリオ" panose="020B0604030504040204" pitchFamily="50" charset="-128"/>
                        </a:rPr>
                        <a:t>テンプレート名</a:t>
                      </a: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O365</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 Report</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Teams PowerShell</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PSTN logs</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tc>
                  <a:txBody>
                    <a:bodyPr/>
                    <a:lstStyle/>
                    <a:p>
                      <a:pPr algn="ctr"/>
                      <a:r>
                        <a:rPr kumimoji="1" lang="en-US" altLang="ja-JP" sz="1200" dirty="0">
                          <a:latin typeface="メイリオ" panose="020B0604030504040204" pitchFamily="50" charset="-128"/>
                          <a:ea typeface="メイリオ" panose="020B0604030504040204" pitchFamily="50" charset="-128"/>
                        </a:rPr>
                        <a:t>Teams Audit Logs</a:t>
                      </a:r>
                      <a:endParaRPr kumimoji="1" lang="ja-JP" altLang="en-US" sz="1200" dirty="0">
                        <a:latin typeface="メイリオ" panose="020B0604030504040204" pitchFamily="50" charset="-128"/>
                        <a:ea typeface="メイリオ" panose="020B0604030504040204" pitchFamily="50" charset="-128"/>
                      </a:endParaRPr>
                    </a:p>
                  </a:txBody>
                  <a:tcPr anchor="ctr">
                    <a:solidFill>
                      <a:srgbClr val="7030A0"/>
                    </a:solidFill>
                  </a:tcPr>
                </a:tc>
                <a:extLst>
                  <a:ext uri="{0D108BD9-81ED-4DB2-BD59-A6C34878D82A}">
                    <a16:rowId xmlns:a16="http://schemas.microsoft.com/office/drawing/2014/main" val="4124068691"/>
                  </a:ext>
                </a:extLst>
              </a:tr>
              <a:tr h="183786">
                <a:tc>
                  <a:txBody>
                    <a:bodyPr/>
                    <a:lstStyle/>
                    <a:p>
                      <a:pPr algn="ctr"/>
                      <a:r>
                        <a:rPr kumimoji="1" lang="en-US" altLang="ja-JP" sz="1200" dirty="0">
                          <a:latin typeface="メイリオ" panose="020B0604030504040204" pitchFamily="50" charset="-128"/>
                          <a:ea typeface="メイリオ" panose="020B0604030504040204" pitchFamily="50" charset="-128"/>
                        </a:rPr>
                        <a:t>1</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799576996"/>
                  </a:ext>
                </a:extLst>
              </a:tr>
              <a:tr h="183786">
                <a:tc>
                  <a:txBody>
                    <a:bodyPr/>
                    <a:lstStyle/>
                    <a:p>
                      <a:pPr algn="ctr"/>
                      <a:r>
                        <a:rPr kumimoji="1" lang="en-US" altLang="ja-JP" sz="1200" dirty="0">
                          <a:latin typeface="メイリオ" panose="020B0604030504040204" pitchFamily="50" charset="-128"/>
                          <a:ea typeface="メイリオ" panose="020B0604030504040204" pitchFamily="50" charset="-128"/>
                        </a:rPr>
                        <a:t>2</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without PSTN</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936198153"/>
                  </a:ext>
                </a:extLst>
              </a:tr>
              <a:tr h="286926">
                <a:tc>
                  <a:txBody>
                    <a:bodyPr/>
                    <a:lstStyle/>
                    <a:p>
                      <a:pPr algn="ctr"/>
                      <a:r>
                        <a:rPr kumimoji="1" lang="en-US" altLang="ja-JP" sz="1200" dirty="0">
                          <a:latin typeface="メイリオ" panose="020B0604030504040204" pitchFamily="50" charset="-128"/>
                          <a:ea typeface="メイリオ" panose="020B0604030504040204" pitchFamily="50" charset="-128"/>
                        </a:rPr>
                        <a:t>3</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Microsoft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Teams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Advanced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Graphs</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without PSTN</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and</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Audit Logs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92731079"/>
                  </a:ext>
                </a:extLst>
              </a:tr>
            </a:tbl>
          </a:graphicData>
        </a:graphic>
      </p:graphicFrame>
      <p:graphicFrame>
        <p:nvGraphicFramePr>
          <p:cNvPr id="15" name="表 14">
            <a:extLst>
              <a:ext uri="{FF2B5EF4-FFF2-40B4-BE49-F238E27FC236}">
                <a16:creationId xmlns:a16="http://schemas.microsoft.com/office/drawing/2014/main" id="{9DD83464-4BDD-438C-95BC-DBD3159F3579}"/>
              </a:ext>
            </a:extLst>
          </p:cNvPr>
          <p:cNvGraphicFramePr>
            <a:graphicFrameLocks noGrp="1"/>
          </p:cNvGraphicFramePr>
          <p:nvPr>
            <p:extLst>
              <p:ext uri="{D42A27DB-BD31-4B8C-83A1-F6EECF244321}">
                <p14:modId xmlns:p14="http://schemas.microsoft.com/office/powerpoint/2010/main" val="807872941"/>
              </p:ext>
            </p:extLst>
          </p:nvPr>
        </p:nvGraphicFramePr>
        <p:xfrm>
          <a:off x="486562" y="3405543"/>
          <a:ext cx="11019638" cy="1006335"/>
        </p:xfrm>
        <a:graphic>
          <a:graphicData uri="http://schemas.openxmlformats.org/drawingml/2006/table">
            <a:tbl>
              <a:tblPr firstRow="1" bandRow="1">
                <a:tableStyleId>{5C22544A-7EE6-4342-B048-85BDC9FD1C3A}</a:tableStyleId>
              </a:tblPr>
              <a:tblGrid>
                <a:gridCol w="549342">
                  <a:extLst>
                    <a:ext uri="{9D8B030D-6E8A-4147-A177-3AD203B41FA5}">
                      <a16:colId xmlns:a16="http://schemas.microsoft.com/office/drawing/2014/main" val="402377543"/>
                    </a:ext>
                  </a:extLst>
                </a:gridCol>
                <a:gridCol w="6152806">
                  <a:extLst>
                    <a:ext uri="{9D8B030D-6E8A-4147-A177-3AD203B41FA5}">
                      <a16:colId xmlns:a16="http://schemas.microsoft.com/office/drawing/2014/main" val="3643892697"/>
                    </a:ext>
                  </a:extLst>
                </a:gridCol>
                <a:gridCol w="1204882">
                  <a:extLst>
                    <a:ext uri="{9D8B030D-6E8A-4147-A177-3AD203B41FA5}">
                      <a16:colId xmlns:a16="http://schemas.microsoft.com/office/drawing/2014/main" val="3586801744"/>
                    </a:ext>
                  </a:extLst>
                </a:gridCol>
                <a:gridCol w="1199141">
                  <a:extLst>
                    <a:ext uri="{9D8B030D-6E8A-4147-A177-3AD203B41FA5}">
                      <a16:colId xmlns:a16="http://schemas.microsoft.com/office/drawing/2014/main" val="1735002553"/>
                    </a:ext>
                  </a:extLst>
                </a:gridCol>
                <a:gridCol w="1913467">
                  <a:extLst>
                    <a:ext uri="{9D8B030D-6E8A-4147-A177-3AD203B41FA5}">
                      <a16:colId xmlns:a16="http://schemas.microsoft.com/office/drawing/2014/main" val="1890240381"/>
                    </a:ext>
                  </a:extLst>
                </a:gridCol>
              </a:tblGrid>
              <a:tr h="326651">
                <a:tc>
                  <a:txBody>
                    <a:bodyPr/>
                    <a:lstStyle/>
                    <a:p>
                      <a:pPr algn="ctr"/>
                      <a:r>
                        <a:rPr kumimoji="1" lang="en-US" altLang="ja-JP" sz="1200" dirty="0">
                          <a:latin typeface="メイリオ" panose="020B0604030504040204" pitchFamily="50" charset="-128"/>
                          <a:ea typeface="メイリオ" panose="020B0604030504040204" pitchFamily="50" charset="-128"/>
                        </a:rPr>
                        <a:t>No.</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 365 Usage Report: </a:t>
                      </a:r>
                      <a:r>
                        <a:rPr kumimoji="1" lang="ja-JP" altLang="en-US" sz="1200" dirty="0">
                          <a:latin typeface="メイリオ" panose="020B0604030504040204" pitchFamily="50" charset="-128"/>
                          <a:ea typeface="メイリオ" panose="020B0604030504040204" pitchFamily="50" charset="-128"/>
                        </a:rPr>
                        <a:t>テンプレート名</a:t>
                      </a: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O365</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Usage Report</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Teams</a:t>
                      </a:r>
                      <a:br>
                        <a:rPr kumimoji="1" lang="en-US" altLang="ja-JP" sz="1200" dirty="0">
                          <a:latin typeface="メイリオ" panose="020B0604030504040204" pitchFamily="50" charset="-128"/>
                          <a:ea typeface="メイリオ" panose="020B0604030504040204" pitchFamily="50" charset="-128"/>
                        </a:rPr>
                      </a:br>
                      <a:r>
                        <a:rPr kumimoji="1" lang="en-US" altLang="ja-JP" sz="1200" dirty="0">
                          <a:latin typeface="メイリオ" panose="020B0604030504040204" pitchFamily="50" charset="-128"/>
                          <a:ea typeface="メイリオ" panose="020B0604030504040204" pitchFamily="50" charset="-128"/>
                        </a:rPr>
                        <a:t>PowerShell</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Forms Questionnaire</a:t>
                      </a:r>
                      <a:endParaRPr kumimoji="1" lang="ja-JP" altLang="en-US" sz="12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4124068691"/>
                  </a:ext>
                </a:extLst>
              </a:tr>
              <a:tr h="274815">
                <a:tc>
                  <a:txBody>
                    <a:bodyPr/>
                    <a:lstStyle/>
                    <a:p>
                      <a:pPr algn="ctr"/>
                      <a:r>
                        <a:rPr kumimoji="1" lang="en-US" altLang="ja-JP" sz="1200" dirty="0">
                          <a:latin typeface="メイリオ" panose="020B0604030504040204" pitchFamily="50" charset="-128"/>
                          <a:ea typeface="メイリオ" panose="020B0604030504040204" pitchFamily="50" charset="-128"/>
                        </a:rPr>
                        <a:t>1</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Office365 Usage Advanced Graphs</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X</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799576996"/>
                  </a:ext>
                </a:extLst>
              </a:tr>
              <a:tr h="237820">
                <a:tc>
                  <a:txBody>
                    <a:bodyPr/>
                    <a:lstStyle/>
                    <a:p>
                      <a:pPr algn="ctr"/>
                      <a:r>
                        <a:rPr kumimoji="1" lang="en-US" altLang="ja-JP" sz="1200" dirty="0">
                          <a:latin typeface="メイリオ" panose="020B0604030504040204" pitchFamily="50" charset="-128"/>
                          <a:ea typeface="メイリオ" panose="020B0604030504040204" pitchFamily="50" charset="-128"/>
                        </a:rPr>
                        <a:t>2</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r>
                        <a:rPr kumimoji="1" lang="en-US" altLang="ja-JP" sz="1200" dirty="0">
                          <a:latin typeface="メイリオ" panose="020B0604030504040204" pitchFamily="50" charset="-128"/>
                          <a:ea typeface="メイリオ" panose="020B0604030504040204" pitchFamily="50" charset="-128"/>
                        </a:rPr>
                        <a:t>Office365 Usage Advanced Graphs without Questionnaire</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メイリオ" panose="020B0604030504040204" pitchFamily="50" charset="-128"/>
                          <a:ea typeface="メイリオ" panose="020B0604030504040204" pitchFamily="50" charset="-128"/>
                        </a:rPr>
                        <a:t>X</a:t>
                      </a:r>
                      <a:endParaRPr kumimoji="1" lang="ja-JP" altLang="en-US" sz="12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2936198153"/>
                  </a:ext>
                </a:extLst>
              </a:tr>
            </a:tbl>
          </a:graphicData>
        </a:graphic>
      </p:graphicFrame>
      <p:sp>
        <p:nvSpPr>
          <p:cNvPr id="17" name="四角形: 角を丸くする 16">
            <a:extLst>
              <a:ext uri="{FF2B5EF4-FFF2-40B4-BE49-F238E27FC236}">
                <a16:creationId xmlns:a16="http://schemas.microsoft.com/office/drawing/2014/main" id="{7268EBE5-BA19-4A59-801D-AF4EF4260059}"/>
              </a:ext>
            </a:extLst>
          </p:cNvPr>
          <p:cNvSpPr/>
          <p:nvPr/>
        </p:nvSpPr>
        <p:spPr>
          <a:xfrm>
            <a:off x="67111" y="5679348"/>
            <a:ext cx="595618" cy="2600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700" b="1" dirty="0">
                <a:latin typeface="メイリオ" panose="020B0604030504040204" pitchFamily="50" charset="-128"/>
                <a:ea typeface="メイリオ" panose="020B0604030504040204" pitchFamily="50" charset="-128"/>
              </a:rPr>
              <a:t>初回</a:t>
            </a:r>
            <a:br>
              <a:rPr lang="en-US" altLang="ja-JP" sz="700" b="1" dirty="0">
                <a:latin typeface="メイリオ" panose="020B0604030504040204" pitchFamily="50" charset="-128"/>
                <a:ea typeface="メイリオ" panose="020B0604030504040204" pitchFamily="50" charset="-128"/>
              </a:rPr>
            </a:br>
            <a:r>
              <a:rPr lang="ja-JP" altLang="en-US" sz="700" b="1" dirty="0">
                <a:latin typeface="メイリオ" panose="020B0604030504040204" pitchFamily="50" charset="-128"/>
                <a:ea typeface="メイリオ" panose="020B0604030504040204" pitchFamily="50" charset="-128"/>
              </a:rPr>
              <a:t>おすすめ</a:t>
            </a:r>
            <a:endParaRPr kumimoji="1" lang="ja-JP" altLang="en-US" sz="700" b="1" dirty="0">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5D6D3D11-0AA0-47FE-85E0-7905907B95B7}"/>
              </a:ext>
            </a:extLst>
          </p:cNvPr>
          <p:cNvSpPr/>
          <p:nvPr/>
        </p:nvSpPr>
        <p:spPr>
          <a:xfrm>
            <a:off x="68509" y="4128783"/>
            <a:ext cx="595618" cy="26005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700" b="1" dirty="0">
                <a:latin typeface="メイリオ" panose="020B0604030504040204" pitchFamily="50" charset="-128"/>
                <a:ea typeface="メイリオ" panose="020B0604030504040204" pitchFamily="50" charset="-128"/>
              </a:rPr>
              <a:t>初回</a:t>
            </a:r>
            <a:br>
              <a:rPr lang="en-US" altLang="ja-JP" sz="700" b="1" dirty="0">
                <a:latin typeface="メイリオ" panose="020B0604030504040204" pitchFamily="50" charset="-128"/>
                <a:ea typeface="メイリオ" panose="020B0604030504040204" pitchFamily="50" charset="-128"/>
              </a:rPr>
            </a:br>
            <a:r>
              <a:rPr lang="ja-JP" altLang="en-US" sz="700" b="1" dirty="0">
                <a:latin typeface="メイリオ" panose="020B0604030504040204" pitchFamily="50" charset="-128"/>
                <a:ea typeface="メイリオ" panose="020B0604030504040204" pitchFamily="50" charset="-128"/>
              </a:rPr>
              <a:t>おすすめ</a:t>
            </a:r>
            <a:endParaRPr kumimoji="1" lang="ja-JP" altLang="en-US" sz="700" b="1" dirty="0">
              <a:latin typeface="メイリオ" panose="020B0604030504040204" pitchFamily="50" charset="-128"/>
              <a:ea typeface="メイリオ" panose="020B0604030504040204" pitchFamily="50" charset="-128"/>
            </a:endParaRPr>
          </a:p>
        </p:txBody>
      </p:sp>
      <p:sp>
        <p:nvSpPr>
          <p:cNvPr id="10" name="スライド番号プレースホルダー 3">
            <a:extLst>
              <a:ext uri="{FF2B5EF4-FFF2-40B4-BE49-F238E27FC236}">
                <a16:creationId xmlns:a16="http://schemas.microsoft.com/office/drawing/2014/main" id="{6D279BE9-49CC-4F02-9FED-9D4A3F77501F}"/>
              </a:ext>
            </a:extLst>
          </p:cNvPr>
          <p:cNvSpPr>
            <a:spLocks noGrp="1"/>
          </p:cNvSpPr>
          <p:nvPr>
            <p:ph type="sldNum" sz="quarter" idx="12"/>
          </p:nvPr>
        </p:nvSpPr>
        <p:spPr>
          <a:xfrm>
            <a:off x="11434193" y="6415073"/>
            <a:ext cx="52361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endParaRPr>
          </a:p>
        </p:txBody>
      </p:sp>
      <p:pic>
        <p:nvPicPr>
          <p:cNvPr id="11" name="図 10">
            <a:extLst>
              <a:ext uri="{FF2B5EF4-FFF2-40B4-BE49-F238E27FC236}">
                <a16:creationId xmlns:a16="http://schemas.microsoft.com/office/drawing/2014/main" id="{5D312470-9C67-4852-A67C-5B1064B7A09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9841" y="1778466"/>
            <a:ext cx="11100080" cy="1258349"/>
          </a:xfrm>
          <a:prstGeom prst="rect">
            <a:avLst/>
          </a:prstGeom>
        </p:spPr>
      </p:pic>
    </p:spTree>
    <p:extLst>
      <p:ext uri="{BB962C8B-B14F-4D97-AF65-F5344CB8AC3E}">
        <p14:creationId xmlns:p14="http://schemas.microsoft.com/office/powerpoint/2010/main" val="4235534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スライド番号プレースホルダー 7">
            <a:extLst>
              <a:ext uri="{FF2B5EF4-FFF2-40B4-BE49-F238E27FC236}">
                <a16:creationId xmlns:a16="http://schemas.microsoft.com/office/drawing/2014/main" id="{733C91CE-B4FE-496A-BB56-E378D9C0A6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8" name="タイトル 1">
            <a:extLst>
              <a:ext uri="{FF2B5EF4-FFF2-40B4-BE49-F238E27FC236}">
                <a16:creationId xmlns:a16="http://schemas.microsoft.com/office/drawing/2014/main" id="{6ABE2EB7-21FB-4DBA-9608-B366E9AC4B29}"/>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テンプレート設定イメージ</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39" name="テキスト プレースホルダー 3">
            <a:extLst>
              <a:ext uri="{FF2B5EF4-FFF2-40B4-BE49-F238E27FC236}">
                <a16:creationId xmlns:a16="http://schemas.microsoft.com/office/drawing/2014/main" id="{8259E57B-063F-4E40-93AB-0F2CB3DE5B14}"/>
              </a:ext>
            </a:extLst>
          </p:cNvPr>
          <p:cNvSpPr txBox="1">
            <a:spLocks/>
          </p:cNvSpPr>
          <p:nvPr/>
        </p:nvSpPr>
        <p:spPr>
          <a:xfrm>
            <a:off x="1221982" y="1090569"/>
            <a:ext cx="9801152" cy="1367405"/>
          </a:xfrm>
          <a:prstGeom prst="rect">
            <a:avLst/>
          </a:prstGeom>
        </p:spPr>
        <p:txBody>
          <a:bodyPr vert="horz" lIns="91440" tIns="45720" rIns="91440" bIns="45720" rtlCol="0" anchor="t">
            <a:noAutofit/>
          </a:bodyPr>
          <a:lstStyle>
            <a:defPPr>
              <a:defRPr lang="ja-JP"/>
            </a:defPPr>
            <a:lvl1pPr marL="0" algn="l"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Desktop</a:t>
            </a:r>
            <a:r>
              <a:rPr lang="ja-JP" altLang="en-US" sz="1600" dirty="0">
                <a:solidFill>
                  <a:srgbClr val="002060"/>
                </a:solidFill>
                <a:latin typeface="Meiryo UI" panose="020B0604030504040204" pitchFamily="50" charset="-128"/>
                <a:ea typeface="Meiryo UI" panose="020B0604030504040204" pitchFamily="50" charset="-128"/>
              </a:rPr>
              <a:t>で</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テンプレートを開き、</a:t>
            </a:r>
            <a:r>
              <a:rPr lang="en-US" altLang="ja-JP" sz="1600" dirty="0">
                <a:solidFill>
                  <a:srgbClr val="002060"/>
                </a:solidFill>
                <a:latin typeface="Meiryo UI" panose="020B0604030504040204" pitchFamily="50" charset="-128"/>
                <a:ea typeface="Meiryo UI" panose="020B0604030504040204" pitchFamily="50" charset="-128"/>
              </a:rPr>
              <a:t>SharePoint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Online</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Root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および利用データ格納フォルダの</a:t>
            </a:r>
            <a:r>
              <a:rPr lang="en-US" altLang="ja-JP" sz="1600" dirty="0">
                <a:solidFill>
                  <a:srgbClr val="002060"/>
                </a:solidFill>
                <a:latin typeface="Meiryo UI" panose="020B0604030504040204" pitchFamily="50" charset="-128"/>
                <a:ea typeface="Meiryo UI" panose="020B0604030504040204" pitchFamily="50" charset="-128"/>
              </a:rPr>
              <a:t>URL</a:t>
            </a:r>
            <a:r>
              <a:rPr lang="ja-JP" altLang="en-US" sz="1600" dirty="0">
                <a:solidFill>
                  <a:srgbClr val="002060"/>
                </a:solidFill>
                <a:latin typeface="Meiryo UI" panose="020B0604030504040204" pitchFamily="50" charset="-128"/>
                <a:ea typeface="Meiryo UI" panose="020B0604030504040204" pitchFamily="50" charset="-128"/>
              </a:rPr>
              <a:t>を入力します。</a:t>
            </a:r>
            <a:br>
              <a:rPr lang="en-US" altLang="ja-JP" sz="1600" dirty="0">
                <a:solidFill>
                  <a:srgbClr val="002060"/>
                </a:solidFill>
                <a:latin typeface="Meiryo UI" panose="020B0604030504040204" pitchFamily="50" charset="-128"/>
                <a:ea typeface="Meiryo UI" panose="020B0604030504040204" pitchFamily="50" charset="-128"/>
              </a:rPr>
            </a:br>
            <a:br>
              <a:rPr lang="en-US" altLang="ja-JP" sz="1600"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SharePoint Online Root URL</a:t>
            </a:r>
            <a:r>
              <a:rPr lang="ja-JP" altLang="en-US" dirty="0">
                <a:solidFill>
                  <a:srgbClr val="002060"/>
                </a:solidFill>
                <a:latin typeface="Meiryo UI" panose="020B0604030504040204" pitchFamily="50" charset="-128"/>
                <a:ea typeface="Meiryo UI" panose="020B0604030504040204" pitchFamily="50" charset="-128"/>
              </a:rPr>
              <a:t>例：</a:t>
            </a:r>
            <a:br>
              <a:rPr lang="ja-JP" altLang="en-US"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https://etsukomonline.sharepoint.com/sites/Project/</a:t>
            </a:r>
            <a:br>
              <a:rPr lang="en-US" altLang="ja-JP" dirty="0">
                <a:solidFill>
                  <a:srgbClr val="002060"/>
                </a:solidFill>
                <a:latin typeface="Meiryo UI" panose="020B0604030504040204" pitchFamily="50" charset="-128"/>
                <a:ea typeface="Meiryo UI" panose="020B0604030504040204" pitchFamily="50" charset="-128"/>
              </a:rPr>
            </a:br>
            <a:br>
              <a:rPr lang="en-US" altLang="ja-JP"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Outputs Folder URL</a:t>
            </a:r>
            <a:r>
              <a:rPr lang="ja-JP" altLang="en-US" dirty="0">
                <a:solidFill>
                  <a:srgbClr val="002060"/>
                </a:solidFill>
                <a:latin typeface="Meiryo UI" panose="020B0604030504040204" pitchFamily="50" charset="-128"/>
                <a:ea typeface="Meiryo UI" panose="020B0604030504040204" pitchFamily="50" charset="-128"/>
              </a:rPr>
              <a:t>例①：</a:t>
            </a:r>
            <a:br>
              <a:rPr lang="ja-JP" altLang="en-US" dirty="0">
                <a:solidFill>
                  <a:srgbClr val="002060"/>
                </a:solidFill>
                <a:latin typeface="Meiryo UI" panose="020B0604030504040204" pitchFamily="50" charset="-128"/>
                <a:ea typeface="Meiryo UI" panose="020B0604030504040204" pitchFamily="50" charset="-128"/>
              </a:rPr>
            </a:br>
            <a:r>
              <a:rPr lang="en-US" altLang="ja-JP" dirty="0">
                <a:solidFill>
                  <a:srgbClr val="002060"/>
                </a:solidFill>
                <a:latin typeface="Meiryo UI" panose="020B0604030504040204" pitchFamily="50" charset="-128"/>
                <a:ea typeface="Meiryo UI" panose="020B0604030504040204" pitchFamily="50" charset="-128"/>
              </a:rPr>
              <a:t>https://etsukomonline.sharepoint.com/sites/Project/Library1/Outputs/</a:t>
            </a:r>
            <a:br>
              <a:rPr lang="en-US" altLang="ja-JP" dirty="0">
                <a:solidFill>
                  <a:srgbClr val="002060"/>
                </a:solidFill>
                <a:latin typeface="Meiryo UI" panose="020B0604030504040204" pitchFamily="50" charset="-128"/>
                <a:ea typeface="Meiryo UI" panose="020B0604030504040204" pitchFamily="50" charset="-128"/>
              </a:rPr>
            </a:br>
            <a:endParaRPr lang="ja-JP" altLang="en-US" sz="1600" dirty="0">
              <a:solidFill>
                <a:srgbClr val="002060"/>
              </a:solidFill>
              <a:latin typeface="Meiryo UI" panose="020B0604030504040204" pitchFamily="50" charset="-128"/>
              <a:ea typeface="Meiryo UI" panose="020B0604030504040204" pitchFamily="50" charset="-128"/>
            </a:endParaRPr>
          </a:p>
        </p:txBody>
      </p:sp>
      <p:pic>
        <p:nvPicPr>
          <p:cNvPr id="41" name="図 40">
            <a:extLst>
              <a:ext uri="{FF2B5EF4-FFF2-40B4-BE49-F238E27FC236}">
                <a16:creationId xmlns:a16="http://schemas.microsoft.com/office/drawing/2014/main" id="{FEDEB589-734A-450E-96FE-B54277C9AD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0247" y="1142550"/>
            <a:ext cx="487434" cy="487434"/>
          </a:xfrm>
          <a:prstGeom prst="rect">
            <a:avLst/>
          </a:prstGeom>
        </p:spPr>
      </p:pic>
      <p:grpSp>
        <p:nvGrpSpPr>
          <p:cNvPr id="3" name="グループ化 2">
            <a:extLst>
              <a:ext uri="{FF2B5EF4-FFF2-40B4-BE49-F238E27FC236}">
                <a16:creationId xmlns:a16="http://schemas.microsoft.com/office/drawing/2014/main" id="{98FDE0FA-CFB6-4061-AFCE-65947EDA0B0E}"/>
              </a:ext>
            </a:extLst>
          </p:cNvPr>
          <p:cNvGrpSpPr/>
          <p:nvPr/>
        </p:nvGrpSpPr>
        <p:grpSpPr>
          <a:xfrm>
            <a:off x="6230838" y="3120706"/>
            <a:ext cx="3525558" cy="3028425"/>
            <a:chOff x="7690523" y="998291"/>
            <a:chExt cx="3570643" cy="2917358"/>
          </a:xfrm>
        </p:grpSpPr>
        <p:pic>
          <p:nvPicPr>
            <p:cNvPr id="42" name="図 41">
              <a:extLst>
                <a:ext uri="{FF2B5EF4-FFF2-40B4-BE49-F238E27FC236}">
                  <a16:creationId xmlns:a16="http://schemas.microsoft.com/office/drawing/2014/main" id="{A6C039CC-44A7-42D1-938D-51F815459E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690523" y="998291"/>
              <a:ext cx="3570643" cy="2917358"/>
            </a:xfrm>
            <a:prstGeom prst="rect">
              <a:avLst/>
            </a:prstGeom>
          </p:spPr>
        </p:pic>
        <p:sp>
          <p:nvSpPr>
            <p:cNvPr id="44" name="正方形/長方形 43">
              <a:extLst>
                <a:ext uri="{FF2B5EF4-FFF2-40B4-BE49-F238E27FC236}">
                  <a16:creationId xmlns:a16="http://schemas.microsoft.com/office/drawing/2014/main" id="{951CF96A-C2EA-40AC-9809-594D0D2385D8}"/>
                </a:ext>
              </a:extLst>
            </p:cNvPr>
            <p:cNvSpPr/>
            <p:nvPr/>
          </p:nvSpPr>
          <p:spPr>
            <a:xfrm>
              <a:off x="7772870" y="2381531"/>
              <a:ext cx="1772964" cy="293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grpSp>
      <p:grpSp>
        <p:nvGrpSpPr>
          <p:cNvPr id="4" name="グループ化 3">
            <a:extLst>
              <a:ext uri="{FF2B5EF4-FFF2-40B4-BE49-F238E27FC236}">
                <a16:creationId xmlns:a16="http://schemas.microsoft.com/office/drawing/2014/main" id="{B826B0D3-04CC-4D65-B0A1-AF1625F14627}"/>
              </a:ext>
            </a:extLst>
          </p:cNvPr>
          <p:cNvGrpSpPr/>
          <p:nvPr/>
        </p:nvGrpSpPr>
        <p:grpSpPr>
          <a:xfrm>
            <a:off x="8266559" y="3766655"/>
            <a:ext cx="3503196" cy="2852257"/>
            <a:chOff x="8618896" y="2684476"/>
            <a:chExt cx="3573104" cy="2919369"/>
          </a:xfrm>
        </p:grpSpPr>
        <p:pic>
          <p:nvPicPr>
            <p:cNvPr id="43" name="図 42">
              <a:extLst>
                <a:ext uri="{FF2B5EF4-FFF2-40B4-BE49-F238E27FC236}">
                  <a16:creationId xmlns:a16="http://schemas.microsoft.com/office/drawing/2014/main" id="{96ABEB65-CB58-4814-AB0E-09B09BE3E85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618896" y="2684476"/>
              <a:ext cx="3573104" cy="2919369"/>
            </a:xfrm>
            <a:prstGeom prst="rect">
              <a:avLst/>
            </a:prstGeom>
          </p:spPr>
        </p:pic>
        <p:sp>
          <p:nvSpPr>
            <p:cNvPr id="45" name="正方形/長方形 44">
              <a:extLst>
                <a:ext uri="{FF2B5EF4-FFF2-40B4-BE49-F238E27FC236}">
                  <a16:creationId xmlns:a16="http://schemas.microsoft.com/office/drawing/2014/main" id="{8AC945A5-4FB8-46EB-8E25-0D01FB7A4D16}"/>
                </a:ext>
              </a:extLst>
            </p:cNvPr>
            <p:cNvSpPr/>
            <p:nvPr/>
          </p:nvSpPr>
          <p:spPr>
            <a:xfrm>
              <a:off x="8704030" y="4658629"/>
              <a:ext cx="1772964" cy="5739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Segoe UI" panose="020B0502040204020203" pitchFamily="34" charset="0"/>
                <a:cs typeface="Segoe UI" panose="020B0502040204020203" pitchFamily="34" charset="0"/>
              </a:endParaRPr>
            </a:p>
          </p:txBody>
        </p:sp>
      </p:grpSp>
      <p:pic>
        <p:nvPicPr>
          <p:cNvPr id="46" name="図 45">
            <a:extLst>
              <a:ext uri="{FF2B5EF4-FFF2-40B4-BE49-F238E27FC236}">
                <a16:creationId xmlns:a16="http://schemas.microsoft.com/office/drawing/2014/main" id="{5FFC7596-C97A-4CC8-BD18-E8E863FBB56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83517" y="2934516"/>
            <a:ext cx="3875712" cy="3520812"/>
          </a:xfrm>
          <a:prstGeom prst="rect">
            <a:avLst/>
          </a:prstGeom>
        </p:spPr>
      </p:pic>
      <p:pic>
        <p:nvPicPr>
          <p:cNvPr id="47" name="図 46">
            <a:extLst>
              <a:ext uri="{FF2B5EF4-FFF2-40B4-BE49-F238E27FC236}">
                <a16:creationId xmlns:a16="http://schemas.microsoft.com/office/drawing/2014/main" id="{9D9FFEE6-F08C-4020-A981-54AA277B178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22485" y="3024479"/>
            <a:ext cx="477647" cy="477647"/>
          </a:xfrm>
          <a:prstGeom prst="rect">
            <a:avLst/>
          </a:prstGeom>
        </p:spPr>
      </p:pic>
    </p:spTree>
    <p:extLst>
      <p:ext uri="{BB962C8B-B14F-4D97-AF65-F5344CB8AC3E}">
        <p14:creationId xmlns:p14="http://schemas.microsoft.com/office/powerpoint/2010/main" val="4080808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4">
            <a:extLst>
              <a:ext uri="{FF2B5EF4-FFF2-40B4-BE49-F238E27FC236}">
                <a16:creationId xmlns:a16="http://schemas.microsoft.com/office/drawing/2014/main" id="{FF3CC4C5-852A-40D7-BB8C-C8076E9097D4}"/>
              </a:ext>
            </a:extLst>
          </p:cNvPr>
          <p:cNvSpPr>
            <a:spLocks noGrp="1"/>
          </p:cNvSpPr>
          <p:nvPr>
            <p:ph idx="1"/>
          </p:nvPr>
        </p:nvSpPr>
        <p:spPr>
          <a:xfrm>
            <a:off x="736077" y="704675"/>
            <a:ext cx="10958175" cy="1417740"/>
          </a:xfrm>
        </p:spPr>
        <p:txBody>
          <a:bodyPr>
            <a:normAutofit fontScale="92500" lnSpcReduction="10000"/>
          </a:bodyPr>
          <a:lstStyle/>
          <a:p>
            <a:pPr marL="0" indent="0">
              <a:buNone/>
            </a:pPr>
            <a:r>
              <a:rPr lang="ja-JP" altLang="en-US" sz="2000" b="1" spc="-29" dirty="0">
                <a:solidFill>
                  <a:srgbClr val="002060"/>
                </a:solidFill>
                <a:latin typeface="Meiryo UI" panose="020B0604030504040204" pitchFamily="50" charset="-128"/>
                <a:ea typeface="Meiryo UI" panose="020B0604030504040204" pitchFamily="50" charset="-128"/>
              </a:rPr>
              <a:t>時系列グラフについての留意事項</a:t>
            </a:r>
            <a:endParaRPr lang="en-US" altLang="ja-JP" sz="2000" b="1"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扱われる日付はレポート出力日（</a:t>
            </a:r>
            <a:r>
              <a:rPr lang="en-US" altLang="ja-JP" sz="1900" spc="-29" dirty="0">
                <a:solidFill>
                  <a:srgbClr val="002060"/>
                </a:solidFill>
                <a:latin typeface="Meiryo UI" panose="020B0604030504040204" pitchFamily="50" charset="-128"/>
                <a:ea typeface="Meiryo UI" panose="020B0604030504040204" pitchFamily="50" charset="-128"/>
              </a:rPr>
              <a:t>Report</a:t>
            </a:r>
            <a:r>
              <a:rPr lang="ja-JP" altLang="en-US" sz="1900" spc="-29" dirty="0">
                <a:solidFill>
                  <a:srgbClr val="002060"/>
                </a:solidFill>
                <a:latin typeface="Meiryo UI" panose="020B0604030504040204" pitchFamily="50" charset="-128"/>
                <a:ea typeface="Meiryo UI" panose="020B0604030504040204" pitchFamily="50" charset="-128"/>
              </a:rPr>
              <a:t> </a:t>
            </a:r>
            <a:r>
              <a:rPr lang="en-US" altLang="ja-JP" sz="1900" spc="-29" dirty="0">
                <a:solidFill>
                  <a:srgbClr val="002060"/>
                </a:solidFill>
                <a:latin typeface="Meiryo UI" panose="020B0604030504040204" pitchFamily="50" charset="-128"/>
                <a:ea typeface="Meiryo UI" panose="020B0604030504040204" pitchFamily="50" charset="-128"/>
              </a:rPr>
              <a:t>Refresh</a:t>
            </a:r>
            <a:r>
              <a:rPr lang="ja-JP" altLang="en-US" sz="1900" spc="-29" dirty="0">
                <a:solidFill>
                  <a:srgbClr val="002060"/>
                </a:solidFill>
                <a:latin typeface="Meiryo UI" panose="020B0604030504040204" pitchFamily="50" charset="-128"/>
                <a:ea typeface="Meiryo UI" panose="020B0604030504040204" pitchFamily="50" charset="-128"/>
              </a:rPr>
              <a:t> </a:t>
            </a:r>
            <a:r>
              <a:rPr lang="en-US" altLang="ja-JP" sz="1900" spc="-29" dirty="0">
                <a:solidFill>
                  <a:srgbClr val="002060"/>
                </a:solidFill>
                <a:latin typeface="Meiryo UI" panose="020B0604030504040204" pitchFamily="50" charset="-128"/>
                <a:ea typeface="Meiryo UI" panose="020B0604030504040204" pitchFamily="50" charset="-128"/>
              </a:rPr>
              <a:t>Date)</a:t>
            </a:r>
            <a:r>
              <a:rPr lang="ja-JP" altLang="en-US" sz="1900" spc="-29" dirty="0">
                <a:solidFill>
                  <a:srgbClr val="002060"/>
                </a:solidFill>
                <a:latin typeface="Meiryo UI" panose="020B0604030504040204" pitchFamily="50" charset="-128"/>
                <a:ea typeface="Meiryo UI" panose="020B0604030504040204" pitchFamily="50" charset="-128"/>
              </a:rPr>
              <a:t>が基準になります。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出力日のデータは過去</a:t>
            </a:r>
            <a:r>
              <a:rPr lang="en-US" altLang="ja-JP" sz="1900" spc="-29" dirty="0">
                <a:solidFill>
                  <a:srgbClr val="002060"/>
                </a:solidFill>
                <a:latin typeface="Meiryo UI" panose="020B0604030504040204" pitchFamily="50" charset="-128"/>
                <a:ea typeface="Meiryo UI" panose="020B0604030504040204" pitchFamily="50" charset="-128"/>
              </a:rPr>
              <a:t>7</a:t>
            </a:r>
            <a:r>
              <a:rPr lang="ja-JP" altLang="en-US" sz="1900" spc="-29" dirty="0">
                <a:solidFill>
                  <a:srgbClr val="002060"/>
                </a:solidFill>
                <a:latin typeface="Meiryo UI" panose="020B0604030504040204" pitchFamily="50" charset="-128"/>
                <a:ea typeface="Meiryo UI" panose="020B0604030504040204" pitchFamily="50" charset="-128"/>
              </a:rPr>
              <a:t>または</a:t>
            </a:r>
            <a:r>
              <a:rPr lang="en-US" altLang="ja-JP" sz="1900" spc="-29" dirty="0">
                <a:solidFill>
                  <a:srgbClr val="002060"/>
                </a:solidFill>
                <a:latin typeface="Meiryo UI" panose="020B0604030504040204" pitchFamily="50" charset="-128"/>
                <a:ea typeface="Meiryo UI" panose="020B0604030504040204" pitchFamily="50" charset="-128"/>
              </a:rPr>
              <a:t>30</a:t>
            </a:r>
            <a:r>
              <a:rPr lang="ja-JP" altLang="en-US" sz="1900" spc="-29" dirty="0">
                <a:solidFill>
                  <a:srgbClr val="002060"/>
                </a:solidFill>
                <a:latin typeface="Meiryo UI" panose="020B0604030504040204" pitchFamily="50" charset="-128"/>
                <a:ea typeface="Meiryo UI" panose="020B0604030504040204" pitchFamily="50" charset="-128"/>
              </a:rPr>
              <a:t>日の利用データを含みます。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そのため、何月何日の利用データというデータではなく、グラフは一定期間の利用データを要約したものになります。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285750" lvl="0" indent="-285750">
              <a:lnSpc>
                <a:spcPct val="100000"/>
              </a:lnSpc>
              <a:spcBef>
                <a:spcPts val="0"/>
              </a:spcBef>
              <a:buFont typeface="Wingdings" panose="05000000000000000000" pitchFamily="2" charset="2"/>
              <a:buChar char="ü"/>
              <a:defRPr/>
            </a:pPr>
            <a:r>
              <a:rPr lang="ja-JP" altLang="en-US" sz="1900" spc="-29" dirty="0">
                <a:solidFill>
                  <a:srgbClr val="002060"/>
                </a:solidFill>
                <a:latin typeface="Meiryo UI" panose="020B0604030504040204" pitchFamily="50" charset="-128"/>
                <a:ea typeface="Meiryo UI" panose="020B0604030504040204" pitchFamily="50" charset="-128"/>
              </a:rPr>
              <a:t>なお</a:t>
            </a:r>
            <a:r>
              <a:rPr lang="en-US" altLang="ja-JP" sz="1900" spc="-29" dirty="0">
                <a:solidFill>
                  <a:srgbClr val="002060"/>
                </a:solidFill>
                <a:latin typeface="Meiryo UI" panose="020B0604030504040204" pitchFamily="50" charset="-128"/>
                <a:ea typeface="Meiryo UI" panose="020B0604030504040204" pitchFamily="50" charset="-128"/>
              </a:rPr>
              <a:t>Office </a:t>
            </a:r>
            <a:r>
              <a:rPr lang="en-US" altLang="ja-JP" sz="1900" spc="-29" dirty="0" err="1">
                <a:solidFill>
                  <a:srgbClr val="002060"/>
                </a:solidFill>
                <a:latin typeface="Meiryo UI" panose="020B0604030504040204" pitchFamily="50" charset="-128"/>
                <a:ea typeface="Meiryo UI" panose="020B0604030504040204" pitchFamily="50" charset="-128"/>
              </a:rPr>
              <a:t>ProPlus</a:t>
            </a:r>
            <a:r>
              <a:rPr lang="ja-JP" altLang="en-US" sz="1900" spc="-29" dirty="0">
                <a:solidFill>
                  <a:srgbClr val="002060"/>
                </a:solidFill>
                <a:latin typeface="Meiryo UI" panose="020B0604030504040204" pitchFamily="50" charset="-128"/>
                <a:ea typeface="Meiryo UI" panose="020B0604030504040204" pitchFamily="50" charset="-128"/>
              </a:rPr>
              <a:t>アクティベーション・</a:t>
            </a:r>
            <a:r>
              <a:rPr lang="en-US" altLang="ja-JP" sz="1900" spc="-29" dirty="0">
                <a:solidFill>
                  <a:srgbClr val="002060"/>
                </a:solidFill>
                <a:latin typeface="Meiryo UI" panose="020B0604030504040204" pitchFamily="50" charset="-128"/>
                <a:ea typeface="Meiryo UI" panose="020B0604030504040204" pitchFamily="50" charset="-128"/>
              </a:rPr>
              <a:t>Teams</a:t>
            </a:r>
            <a:r>
              <a:rPr lang="ja-JP" altLang="en-US" sz="1900" spc="-29" dirty="0">
                <a:solidFill>
                  <a:srgbClr val="002060"/>
                </a:solidFill>
                <a:latin typeface="Meiryo UI" panose="020B0604030504040204" pitchFamily="50" charset="-128"/>
                <a:ea typeface="Meiryo UI" panose="020B0604030504040204" pitchFamily="50" charset="-128"/>
              </a:rPr>
              <a:t>メンバ情報に関してはレポート出力日時点のデータを表します。</a:t>
            </a:r>
            <a:endParaRPr lang="en-US" altLang="ja-JP" sz="1900" spc="-29" dirty="0">
              <a:solidFill>
                <a:srgbClr val="002060"/>
              </a:solidFill>
              <a:latin typeface="Meiryo UI" panose="020B0604030504040204" pitchFamily="50" charset="-128"/>
              <a:ea typeface="Meiryo UI" panose="020B0604030504040204" pitchFamily="50" charset="-128"/>
            </a:endParaRPr>
          </a:p>
          <a:p>
            <a:pPr marL="0" indent="0">
              <a:buNone/>
            </a:pPr>
            <a:endParaRPr lang="ja-JP" altLang="en-US" sz="2000" b="1" spc="-29" dirty="0">
              <a:solidFill>
                <a:srgbClr val="002060"/>
              </a:solidFill>
              <a:latin typeface="Meiryo UI" panose="020B0604030504040204" pitchFamily="50" charset="-128"/>
              <a:ea typeface="Meiryo UI" panose="020B0604030504040204" pitchFamily="50" charset="-128"/>
            </a:endParaRPr>
          </a:p>
        </p:txBody>
      </p:sp>
      <p:cxnSp>
        <p:nvCxnSpPr>
          <p:cNvPr id="3" name="直線矢印コネクタ 2">
            <a:extLst>
              <a:ext uri="{FF2B5EF4-FFF2-40B4-BE49-F238E27FC236}">
                <a16:creationId xmlns:a16="http://schemas.microsoft.com/office/drawing/2014/main" id="{B28A25A7-2832-4A84-8CE3-A8972CE58873}"/>
              </a:ext>
            </a:extLst>
          </p:cNvPr>
          <p:cNvCxnSpPr>
            <a:cxnSpLocks/>
          </p:cNvCxnSpPr>
          <p:nvPr/>
        </p:nvCxnSpPr>
        <p:spPr>
          <a:xfrm>
            <a:off x="1893239" y="4182320"/>
            <a:ext cx="82902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D2EB5537-9434-425D-9D40-F323368EE149}"/>
              </a:ext>
            </a:extLst>
          </p:cNvPr>
          <p:cNvSpPr/>
          <p:nvPr/>
        </p:nvSpPr>
        <p:spPr>
          <a:xfrm>
            <a:off x="4288482" y="4052847"/>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3DF0E277-4411-4F82-BA7A-9810A66F87F4}"/>
              </a:ext>
            </a:extLst>
          </p:cNvPr>
          <p:cNvSpPr txBox="1"/>
          <p:nvPr/>
        </p:nvSpPr>
        <p:spPr>
          <a:xfrm>
            <a:off x="3420854" y="4352253"/>
            <a:ext cx="1869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1</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st</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レポート出力日</a:t>
            </a:r>
          </a:p>
        </p:txBody>
      </p:sp>
      <p:grpSp>
        <p:nvGrpSpPr>
          <p:cNvPr id="19" name="グループ化 18">
            <a:extLst>
              <a:ext uri="{FF2B5EF4-FFF2-40B4-BE49-F238E27FC236}">
                <a16:creationId xmlns:a16="http://schemas.microsoft.com/office/drawing/2014/main" id="{89979BAB-7C18-4BD2-92F0-6B6613A32A59}"/>
              </a:ext>
            </a:extLst>
          </p:cNvPr>
          <p:cNvGrpSpPr/>
          <p:nvPr/>
        </p:nvGrpSpPr>
        <p:grpSpPr>
          <a:xfrm>
            <a:off x="2652543" y="2936147"/>
            <a:ext cx="1901629" cy="1586039"/>
            <a:chOff x="2539551" y="2921225"/>
            <a:chExt cx="1901629" cy="1586039"/>
          </a:xfrm>
        </p:grpSpPr>
        <p:sp>
          <p:nvSpPr>
            <p:cNvPr id="15" name="円弧 14">
              <a:extLst>
                <a:ext uri="{FF2B5EF4-FFF2-40B4-BE49-F238E27FC236}">
                  <a16:creationId xmlns:a16="http://schemas.microsoft.com/office/drawing/2014/main" id="{55E55290-D727-46AD-9101-514AB6F6400C}"/>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円弧 15">
              <a:extLst>
                <a:ext uri="{FF2B5EF4-FFF2-40B4-BE49-F238E27FC236}">
                  <a16:creationId xmlns:a16="http://schemas.microsoft.com/office/drawing/2014/main" id="{0B638818-B587-4D29-8CE0-FA8CFB598C10}"/>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CC2297F0-9E89-4C94-866E-82FE900DD719}"/>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18" name="テキスト ボックス 17">
              <a:extLst>
                <a:ext uri="{FF2B5EF4-FFF2-40B4-BE49-F238E27FC236}">
                  <a16:creationId xmlns:a16="http://schemas.microsoft.com/office/drawing/2014/main" id="{336D3008-412B-44AF-A969-0CB3093F0E7B}"/>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20" name="二等辺三角形 19">
            <a:extLst>
              <a:ext uri="{FF2B5EF4-FFF2-40B4-BE49-F238E27FC236}">
                <a16:creationId xmlns:a16="http://schemas.microsoft.com/office/drawing/2014/main" id="{0B41054B-685E-4B17-95B3-08705B48FD77}"/>
              </a:ext>
            </a:extLst>
          </p:cNvPr>
          <p:cNvSpPr/>
          <p:nvPr/>
        </p:nvSpPr>
        <p:spPr>
          <a:xfrm>
            <a:off x="6350603" y="4059591"/>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AE2F00E9-274C-460D-9C85-7F7892D74C3F}"/>
              </a:ext>
            </a:extLst>
          </p:cNvPr>
          <p:cNvSpPr txBox="1"/>
          <p:nvPr/>
        </p:nvSpPr>
        <p:spPr>
          <a:xfrm>
            <a:off x="5533308" y="4358997"/>
            <a:ext cx="1869260" cy="461665"/>
          </a:xfrm>
          <a:prstGeom prst="rect">
            <a:avLst/>
          </a:prstGeom>
          <a:noFill/>
        </p:spPr>
        <p:txBody>
          <a:bodyPr wrap="square" rtlCol="0">
            <a:spAutoFit/>
          </a:bodyPr>
          <a:lstStyle/>
          <a:p>
            <a:pPr lvl="0" algn="ct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2</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nd</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lang="ja-JP" altLang="en-US" sz="1200" dirty="0">
                <a:solidFill>
                  <a:srgbClr val="FF0000"/>
                </a:solidFill>
                <a:latin typeface="Segoe UI" panose="020B0502040204020203" pitchFamily="34" charset="0"/>
                <a:cs typeface="Segoe UI" panose="020B0502040204020203" pitchFamily="34" charset="0"/>
              </a:rPr>
              <a:t>レポート出力日</a:t>
            </a:r>
            <a:endPar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nvGrpSpPr>
          <p:cNvPr id="22" name="グループ化 21">
            <a:extLst>
              <a:ext uri="{FF2B5EF4-FFF2-40B4-BE49-F238E27FC236}">
                <a16:creationId xmlns:a16="http://schemas.microsoft.com/office/drawing/2014/main" id="{3BBDD722-17E4-42FC-90AD-552C497ADC0A}"/>
              </a:ext>
            </a:extLst>
          </p:cNvPr>
          <p:cNvGrpSpPr/>
          <p:nvPr/>
        </p:nvGrpSpPr>
        <p:grpSpPr>
          <a:xfrm>
            <a:off x="4714664" y="2942891"/>
            <a:ext cx="1901629" cy="1586039"/>
            <a:chOff x="2539551" y="2921225"/>
            <a:chExt cx="1901629" cy="1586039"/>
          </a:xfrm>
        </p:grpSpPr>
        <p:sp>
          <p:nvSpPr>
            <p:cNvPr id="23" name="円弧 22">
              <a:extLst>
                <a:ext uri="{FF2B5EF4-FFF2-40B4-BE49-F238E27FC236}">
                  <a16:creationId xmlns:a16="http://schemas.microsoft.com/office/drawing/2014/main" id="{6B76BF9D-4597-4643-BD81-485C09B3DA2C}"/>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円弧 23">
              <a:extLst>
                <a:ext uri="{FF2B5EF4-FFF2-40B4-BE49-F238E27FC236}">
                  <a16:creationId xmlns:a16="http://schemas.microsoft.com/office/drawing/2014/main" id="{9B619DBE-3604-4EC5-9CAE-6CA4E09CB178}"/>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3CAEBA54-A389-4A60-AE90-FEEE5D0F5D5B}"/>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26" name="テキスト ボックス 25">
              <a:extLst>
                <a:ext uri="{FF2B5EF4-FFF2-40B4-BE49-F238E27FC236}">
                  <a16:creationId xmlns:a16="http://schemas.microsoft.com/office/drawing/2014/main" id="{9CF83201-3B0C-49DB-8C85-AA4A31EFEEE8}"/>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27" name="二等辺三角形 26">
            <a:extLst>
              <a:ext uri="{FF2B5EF4-FFF2-40B4-BE49-F238E27FC236}">
                <a16:creationId xmlns:a16="http://schemas.microsoft.com/office/drawing/2014/main" id="{740554A3-4354-4BEC-862A-08AF04FA39A7}"/>
              </a:ext>
            </a:extLst>
          </p:cNvPr>
          <p:cNvSpPr/>
          <p:nvPr/>
        </p:nvSpPr>
        <p:spPr>
          <a:xfrm>
            <a:off x="8461276" y="4066334"/>
            <a:ext cx="218485" cy="234669"/>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B248A905-B3C8-4E92-9F64-7F986D0ED244}"/>
              </a:ext>
            </a:extLst>
          </p:cNvPr>
          <p:cNvSpPr txBox="1"/>
          <p:nvPr/>
        </p:nvSpPr>
        <p:spPr>
          <a:xfrm>
            <a:off x="7643981" y="4365740"/>
            <a:ext cx="1869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3</a:t>
            </a:r>
            <a:r>
              <a:rPr kumimoji="1" lang="en-US" altLang="ja-JP" sz="1200" b="0" i="0" u="none" strike="noStrike" kern="1200" cap="none" spc="0" normalizeH="0" baseline="3000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rd</a:t>
            </a:r>
            <a: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 Report Refresh Date</a:t>
            </a:r>
            <a:br>
              <a:rPr kumimoji="1" lang="en-US" altLang="ja-JP"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200" b="0" i="0" u="none" strike="noStrike" kern="1200" cap="none" spc="0" normalizeH="0" baseline="0" noProof="0" dirty="0">
                <a:ln>
                  <a:noFill/>
                </a:ln>
                <a:solidFill>
                  <a:srgbClr val="FF0000"/>
                </a:solidFill>
                <a:effectLst/>
                <a:uLnTx/>
                <a:uFillTx/>
                <a:latin typeface="Segoe UI" panose="020B0502040204020203" pitchFamily="34" charset="0"/>
                <a:ea typeface="游ゴシック" panose="020B0400000000000000" pitchFamily="50" charset="-128"/>
                <a:cs typeface="Segoe UI" panose="020B0502040204020203" pitchFamily="34" charset="0"/>
              </a:rPr>
              <a:t>レポート出力日</a:t>
            </a:r>
          </a:p>
        </p:txBody>
      </p:sp>
      <p:grpSp>
        <p:nvGrpSpPr>
          <p:cNvPr id="29" name="グループ化 28">
            <a:extLst>
              <a:ext uri="{FF2B5EF4-FFF2-40B4-BE49-F238E27FC236}">
                <a16:creationId xmlns:a16="http://schemas.microsoft.com/office/drawing/2014/main" id="{06988F43-3792-430E-9D2C-4F60E59DC317}"/>
              </a:ext>
            </a:extLst>
          </p:cNvPr>
          <p:cNvGrpSpPr/>
          <p:nvPr/>
        </p:nvGrpSpPr>
        <p:grpSpPr>
          <a:xfrm>
            <a:off x="6825337" y="2949634"/>
            <a:ext cx="1901629" cy="1586039"/>
            <a:chOff x="2539551" y="2921225"/>
            <a:chExt cx="1901629" cy="1586039"/>
          </a:xfrm>
        </p:grpSpPr>
        <p:sp>
          <p:nvSpPr>
            <p:cNvPr id="30" name="円弧 29">
              <a:extLst>
                <a:ext uri="{FF2B5EF4-FFF2-40B4-BE49-F238E27FC236}">
                  <a16:creationId xmlns:a16="http://schemas.microsoft.com/office/drawing/2014/main" id="{8D4C7897-F497-47CC-9516-56F094BBDBCF}"/>
                </a:ext>
              </a:extLst>
            </p:cNvPr>
            <p:cNvSpPr/>
            <p:nvPr/>
          </p:nvSpPr>
          <p:spPr>
            <a:xfrm>
              <a:off x="2864581" y="2921225"/>
              <a:ext cx="1464658" cy="1586039"/>
            </a:xfrm>
            <a:prstGeom prst="arc">
              <a:avLst>
                <a:gd name="adj1" fmla="val 11644185"/>
                <a:gd name="adj2" fmla="val 466663"/>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1" name="円弧 30">
              <a:extLst>
                <a:ext uri="{FF2B5EF4-FFF2-40B4-BE49-F238E27FC236}">
                  <a16:creationId xmlns:a16="http://schemas.microsoft.com/office/drawing/2014/main" id="{31A9BBFC-9499-42BB-8BA2-7A016A78963F}"/>
                </a:ext>
              </a:extLst>
            </p:cNvPr>
            <p:cNvSpPr/>
            <p:nvPr/>
          </p:nvSpPr>
          <p:spPr>
            <a:xfrm>
              <a:off x="3851809" y="3342011"/>
              <a:ext cx="338515" cy="969695"/>
            </a:xfrm>
            <a:prstGeom prst="arc">
              <a:avLst>
                <a:gd name="adj1" fmla="val 11644185"/>
                <a:gd name="adj2" fmla="val 0"/>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D849933B-6CFC-4B90-A57B-9E0617C639C7}"/>
                </a:ext>
              </a:extLst>
            </p:cNvPr>
            <p:cNvSpPr txBox="1"/>
            <p:nvPr/>
          </p:nvSpPr>
          <p:spPr>
            <a:xfrm>
              <a:off x="2539551" y="3559147"/>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30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33" name="テキスト ボックス 32">
              <a:extLst>
                <a:ext uri="{FF2B5EF4-FFF2-40B4-BE49-F238E27FC236}">
                  <a16:creationId xmlns:a16="http://schemas.microsoft.com/office/drawing/2014/main" id="{C6890FAC-562E-488D-AC2B-91C803D6866F}"/>
                </a:ext>
              </a:extLst>
            </p:cNvPr>
            <p:cNvSpPr txBox="1"/>
            <p:nvPr/>
          </p:nvSpPr>
          <p:spPr>
            <a:xfrm>
              <a:off x="3484971" y="3816744"/>
              <a:ext cx="956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rPr>
                <a:t>7 days</a:t>
              </a:r>
              <a:endParaRPr kumimoji="1" lang="ja-JP" altLang="en-US" sz="1200" b="0" i="0" u="none" strike="noStrike" kern="1200" cap="none" spc="0" normalizeH="0" baseline="0" noProof="0" dirty="0">
                <a:ln>
                  <a:noFill/>
                </a:ln>
                <a:solidFill>
                  <a:srgbClr val="00B050"/>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grpSp>
      <p:sp>
        <p:nvSpPr>
          <p:cNvPr id="40" name="吹き出し: 四角形 39">
            <a:extLst>
              <a:ext uri="{FF2B5EF4-FFF2-40B4-BE49-F238E27FC236}">
                <a16:creationId xmlns:a16="http://schemas.microsoft.com/office/drawing/2014/main" id="{68C19A9B-C511-4FDE-B9CF-6E568F514B57}"/>
              </a:ext>
            </a:extLst>
          </p:cNvPr>
          <p:cNvSpPr/>
          <p:nvPr/>
        </p:nvSpPr>
        <p:spPr>
          <a:xfrm>
            <a:off x="3363984" y="5153362"/>
            <a:ext cx="1736521" cy="1197103"/>
          </a:xfrm>
          <a:prstGeom prst="wedgeRectCallout">
            <a:avLst>
              <a:gd name="adj1" fmla="val -882"/>
              <a:gd name="adj2" fmla="val -831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38" name="図 37">
            <a:extLst>
              <a:ext uri="{FF2B5EF4-FFF2-40B4-BE49-F238E27FC236}">
                <a16:creationId xmlns:a16="http://schemas.microsoft.com/office/drawing/2014/main" id="{2F8C4EDD-DC1C-4BD6-B143-60CFBADF513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58855" y="5272517"/>
            <a:ext cx="985677" cy="370413"/>
          </a:xfrm>
          <a:prstGeom prst="rect">
            <a:avLst/>
          </a:prstGeom>
        </p:spPr>
      </p:pic>
      <p:sp>
        <p:nvSpPr>
          <p:cNvPr id="41" name="テキスト ボックス 40">
            <a:extLst>
              <a:ext uri="{FF2B5EF4-FFF2-40B4-BE49-F238E27FC236}">
                <a16:creationId xmlns:a16="http://schemas.microsoft.com/office/drawing/2014/main" id="{4182C6C5-9E8E-491F-8ED7-9638C0EEDBC7}"/>
              </a:ext>
            </a:extLst>
          </p:cNvPr>
          <p:cNvSpPr txBox="1"/>
          <p:nvPr/>
        </p:nvSpPr>
        <p:spPr>
          <a:xfrm>
            <a:off x="3138065" y="5702272"/>
            <a:ext cx="217001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過去</a:t>
            </a:r>
            <a:r>
              <a:rPr kumimoji="1" lang="en-US" altLang="ja-JP"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7 or 30</a:t>
            </a: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日分の</a:t>
            </a:r>
            <a:br>
              <a:rPr kumimoji="1" lang="en-US" altLang="ja-JP"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ja-JP" altLang="en-US" sz="1400" b="0" i="0" u="none" strike="noStrike" kern="1200" cap="none" spc="0" normalizeH="0" baseline="0" noProof="0" dirty="0">
                <a:ln>
                  <a:noFill/>
                </a:ln>
                <a:solidFill>
                  <a:srgbClr val="7030A0"/>
                </a:solidFill>
                <a:effectLst/>
                <a:uLnTx/>
                <a:uFillTx/>
                <a:latin typeface="Segoe UI" panose="020B0502040204020203" pitchFamily="34" charset="0"/>
                <a:ea typeface="游ゴシック" panose="020B0400000000000000" pitchFamily="50" charset="-128"/>
                <a:cs typeface="Segoe UI" panose="020B0502040204020203" pitchFamily="34" charset="0"/>
              </a:rPr>
              <a:t>利用回数データ</a:t>
            </a:r>
          </a:p>
        </p:txBody>
      </p:sp>
      <p:cxnSp>
        <p:nvCxnSpPr>
          <p:cNvPr id="46" name="直線矢印コネクタ 45">
            <a:extLst>
              <a:ext uri="{FF2B5EF4-FFF2-40B4-BE49-F238E27FC236}">
                <a16:creationId xmlns:a16="http://schemas.microsoft.com/office/drawing/2014/main" id="{BBE092B8-32D4-48C1-A944-51803ECB38C9}"/>
              </a:ext>
            </a:extLst>
          </p:cNvPr>
          <p:cNvCxnSpPr>
            <a:cxnSpLocks/>
          </p:cNvCxnSpPr>
          <p:nvPr/>
        </p:nvCxnSpPr>
        <p:spPr>
          <a:xfrm>
            <a:off x="4450322" y="2782397"/>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5B519283-D4EC-4F01-811A-27A955F5581F}"/>
              </a:ext>
            </a:extLst>
          </p:cNvPr>
          <p:cNvCxnSpPr>
            <a:cxnSpLocks/>
          </p:cNvCxnSpPr>
          <p:nvPr/>
        </p:nvCxnSpPr>
        <p:spPr>
          <a:xfrm>
            <a:off x="6617639" y="2781048"/>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3811BAD-A103-4423-B01D-03FA7657B1F3}"/>
              </a:ext>
            </a:extLst>
          </p:cNvPr>
          <p:cNvCxnSpPr>
            <a:cxnSpLocks/>
          </p:cNvCxnSpPr>
          <p:nvPr/>
        </p:nvCxnSpPr>
        <p:spPr>
          <a:xfrm>
            <a:off x="2351787" y="2787791"/>
            <a:ext cx="1942089" cy="0"/>
          </a:xfrm>
          <a:prstGeom prst="straightConnector1">
            <a:avLst/>
          </a:prstGeom>
          <a:ln>
            <a:solidFill>
              <a:schemeClr val="bg1">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C647D3D8-B3F2-45CF-AFAA-7971D016791A}"/>
              </a:ext>
            </a:extLst>
          </p:cNvPr>
          <p:cNvSpPr txBox="1"/>
          <p:nvPr/>
        </p:nvSpPr>
        <p:spPr>
          <a:xfrm>
            <a:off x="2571623" y="2433091"/>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59" name="テキスト ボックス 58">
            <a:extLst>
              <a:ext uri="{FF2B5EF4-FFF2-40B4-BE49-F238E27FC236}">
                <a16:creationId xmlns:a16="http://schemas.microsoft.com/office/drawing/2014/main" id="{CB6EC342-0B1D-4245-8BC7-A000EE082453}"/>
              </a:ext>
            </a:extLst>
          </p:cNvPr>
          <p:cNvSpPr txBox="1"/>
          <p:nvPr/>
        </p:nvSpPr>
        <p:spPr>
          <a:xfrm>
            <a:off x="4722756" y="2407466"/>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60" name="テキスト ボックス 59">
            <a:extLst>
              <a:ext uri="{FF2B5EF4-FFF2-40B4-BE49-F238E27FC236}">
                <a16:creationId xmlns:a16="http://schemas.microsoft.com/office/drawing/2014/main" id="{AEEA2D98-F3E4-444B-B71D-5F88902E1988}"/>
              </a:ext>
            </a:extLst>
          </p:cNvPr>
          <p:cNvSpPr txBox="1"/>
          <p:nvPr/>
        </p:nvSpPr>
        <p:spPr>
          <a:xfrm>
            <a:off x="6842870" y="2423650"/>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Same interval</a:t>
            </a:r>
            <a:endPar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45" name="スライド番号プレースホルダー 3">
            <a:extLst>
              <a:ext uri="{FF2B5EF4-FFF2-40B4-BE49-F238E27FC236}">
                <a16:creationId xmlns:a16="http://schemas.microsoft.com/office/drawing/2014/main" id="{CB2BBFBB-3A1D-4285-83A2-11F23C2FF1F9}"/>
              </a:ext>
            </a:extLst>
          </p:cNvPr>
          <p:cNvSpPr txBox="1">
            <a:spLocks/>
          </p:cNvSpPr>
          <p:nvPr/>
        </p:nvSpPr>
        <p:spPr>
          <a:xfrm>
            <a:off x="11434193" y="6415073"/>
            <a:ext cx="523613"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AE4FB8B-35D1-409B-8BCB-3FDFBBFE896D}" type="slidenum">
              <a:rPr lang="ja-JP" altLang="en-US" smtClean="0">
                <a:solidFill>
                  <a:prstClr val="black">
                    <a:tint val="75000"/>
                  </a:prstClr>
                </a:solidFill>
                <a:latin typeface="Meiryo UI" panose="020B0604030504040204" pitchFamily="50" charset="-128"/>
                <a:ea typeface="Meiryo UI" panose="020B0604030504040204" pitchFamily="50" charset="-128"/>
              </a:rPr>
              <a:pPr/>
              <a:t>37</a:t>
            </a:fld>
            <a:endParaRPr lang="ja-JP" altLang="en-US" dirty="0">
              <a:solidFill>
                <a:prstClr val="black">
                  <a:tint val="75000"/>
                </a:prstClr>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0EA21AC9-EB3D-462D-B967-74C66D47A13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14157" y="4835560"/>
            <a:ext cx="1708764" cy="1271973"/>
          </a:xfrm>
          <a:prstGeom prst="rect">
            <a:avLst/>
          </a:prstGeom>
        </p:spPr>
      </p:pic>
      <p:pic>
        <p:nvPicPr>
          <p:cNvPr id="48" name="図 47">
            <a:extLst>
              <a:ext uri="{FF2B5EF4-FFF2-40B4-BE49-F238E27FC236}">
                <a16:creationId xmlns:a16="http://schemas.microsoft.com/office/drawing/2014/main" id="{1A30035D-8395-45C1-92A3-CE69B304F63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629581" y="4811792"/>
            <a:ext cx="1708764" cy="1271973"/>
          </a:xfrm>
          <a:prstGeom prst="rect">
            <a:avLst/>
          </a:prstGeom>
        </p:spPr>
      </p:pic>
      <p:sp>
        <p:nvSpPr>
          <p:cNvPr id="49" name="テキスト ボックス 48">
            <a:extLst>
              <a:ext uri="{FF2B5EF4-FFF2-40B4-BE49-F238E27FC236}">
                <a16:creationId xmlns:a16="http://schemas.microsoft.com/office/drawing/2014/main" id="{A2AB1A7B-D894-45EC-B566-3E9F24B3E478}"/>
              </a:ext>
            </a:extLst>
          </p:cNvPr>
          <p:cNvSpPr txBox="1"/>
          <p:nvPr/>
        </p:nvSpPr>
        <p:spPr>
          <a:xfrm>
            <a:off x="1005530" y="4010568"/>
            <a:ext cx="15954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游ゴシック" panose="020B0400000000000000" pitchFamily="50" charset="-128"/>
                <a:cs typeface="Segoe UI" panose="020B0502040204020203" pitchFamily="34" charset="0"/>
              </a:rPr>
              <a:t>時系列</a:t>
            </a:r>
          </a:p>
        </p:txBody>
      </p:sp>
    </p:spTree>
    <p:extLst>
      <p:ext uri="{BB962C8B-B14F-4D97-AF65-F5344CB8AC3E}">
        <p14:creationId xmlns:p14="http://schemas.microsoft.com/office/powerpoint/2010/main" val="694205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1">
            <a:extLst>
              <a:ext uri="{FF2B5EF4-FFF2-40B4-BE49-F238E27FC236}">
                <a16:creationId xmlns:a16="http://schemas.microsoft.com/office/drawing/2014/main" id="{D95BE8C4-AC1F-4E3B-91E5-429BC3868F45}"/>
              </a:ext>
            </a:extLst>
          </p:cNvPr>
          <p:cNvSpPr txBox="1"/>
          <p:nvPr/>
        </p:nvSpPr>
        <p:spPr>
          <a:xfrm>
            <a:off x="882926" y="1200970"/>
            <a:ext cx="10677103" cy="28315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spc="-29" dirty="0">
                <a:solidFill>
                  <a:srgbClr val="002060"/>
                </a:solidFill>
                <a:latin typeface="Meiryo UI" panose="020B0604030504040204" pitchFamily="50" charset="-128"/>
                <a:ea typeface="Meiryo UI" panose="020B0604030504040204" pitchFamily="50" charset="-128"/>
              </a:rPr>
              <a:t>Office365</a:t>
            </a:r>
            <a:r>
              <a:rPr lang="ja-JP" altLang="en-US" b="1" spc="-29" dirty="0">
                <a:solidFill>
                  <a:srgbClr val="002060"/>
                </a:solidFill>
                <a:latin typeface="Meiryo UI" panose="020B0604030504040204" pitchFamily="50" charset="-128"/>
                <a:ea typeface="Meiryo UI" panose="020B0604030504040204" pitchFamily="50" charset="-128"/>
              </a:rPr>
              <a:t>管理ポータルからエキスポートされる</a:t>
            </a:r>
            <a:r>
              <a:rPr lang="en-US" altLang="ja-JP" b="1" spc="-29" dirty="0">
                <a:solidFill>
                  <a:srgbClr val="002060"/>
                </a:solidFill>
                <a:latin typeface="Meiryo UI" panose="020B0604030504040204" pitchFamily="50" charset="-128"/>
                <a:ea typeface="Meiryo UI" panose="020B0604030504040204" pitchFamily="50" charset="-128"/>
              </a:rPr>
              <a:t>Users</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Directory</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CSV</a:t>
            </a:r>
            <a:r>
              <a:rPr lang="ja-JP" altLang="en-US" b="1" spc="-29" dirty="0" err="1">
                <a:solidFill>
                  <a:srgbClr val="002060"/>
                </a:solidFill>
                <a:latin typeface="Meiryo UI" panose="020B0604030504040204" pitchFamily="50" charset="-128"/>
                <a:ea typeface="Meiryo UI" panose="020B0604030504040204" pitchFamily="50" charset="-128"/>
              </a:rPr>
              <a:t>には</a:t>
            </a:r>
            <a:r>
              <a:rPr lang="ja-JP" altLang="en-US" b="1" spc="-29" dirty="0">
                <a:solidFill>
                  <a:srgbClr val="002060"/>
                </a:solidFill>
                <a:latin typeface="Meiryo UI" panose="020B0604030504040204" pitchFamily="50" charset="-128"/>
                <a:ea typeface="Meiryo UI" panose="020B0604030504040204" pitchFamily="50" charset="-128"/>
              </a:rPr>
              <a:t>以下の情報が含まれていません。</a:t>
            </a:r>
            <a:endParaRPr lang="en-US" altLang="ja-JP" b="1"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Company</a:t>
            </a:r>
            <a:r>
              <a:rPr lang="ja-JP" altLang="en-US" sz="1600" spc="-29" dirty="0">
                <a:solidFill>
                  <a:srgbClr val="002060"/>
                </a:solidFill>
                <a:latin typeface="Meiryo UI" panose="020B0604030504040204" pitchFamily="50" charset="-128"/>
                <a:ea typeface="Meiryo UI" panose="020B0604030504040204" pitchFamily="50" charset="-128"/>
              </a:rPr>
              <a:t>（会社名）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Division</a:t>
            </a:r>
            <a:r>
              <a:rPr lang="ja-JP" altLang="en-US" sz="1600" spc="-29" dirty="0">
                <a:solidFill>
                  <a:srgbClr val="002060"/>
                </a:solidFill>
                <a:latin typeface="Meiryo UI" panose="020B0604030504040204" pitchFamily="50" charset="-128"/>
                <a:ea typeface="Meiryo UI" panose="020B0604030504040204" pitchFamily="50" charset="-128"/>
              </a:rPr>
              <a:t>（事業部名）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a:solidFill>
                  <a:srgbClr val="002060"/>
                </a:solidFill>
                <a:latin typeface="Meiryo UI" panose="020B0604030504040204" pitchFamily="50" charset="-128"/>
                <a:ea typeface="Meiryo UI" panose="020B0604030504040204" pitchFamily="50" charset="-128"/>
              </a:rPr>
              <a:t>Sub-Department</a:t>
            </a:r>
            <a:r>
              <a:rPr lang="ja-JP" altLang="en-US" sz="1600" spc="-29" dirty="0">
                <a:solidFill>
                  <a:srgbClr val="002060"/>
                </a:solidFill>
                <a:latin typeface="Meiryo UI" panose="020B0604030504040204" pitchFamily="50" charset="-128"/>
                <a:ea typeface="Meiryo UI" panose="020B0604030504040204" pitchFamily="50" charset="-128"/>
              </a:rPr>
              <a:t>（サブ部門名）</a:t>
            </a:r>
            <a:endParaRPr lang="en-US" altLang="ja-JP" sz="1600" spc="-29" dirty="0">
              <a:solidFill>
                <a:srgbClr val="00206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sz="1600" spc="-29" dirty="0" err="1">
                <a:solidFill>
                  <a:srgbClr val="002060"/>
                </a:solidFill>
                <a:latin typeface="Meiryo UI" panose="020B0604030504040204" pitchFamily="50" charset="-128"/>
                <a:ea typeface="Meiryo UI" panose="020B0604030504040204" pitchFamily="50" charset="-128"/>
              </a:rPr>
              <a:t>e.t.c</a:t>
            </a:r>
            <a:r>
              <a:rPr lang="en-US" altLang="ja-JP" sz="1600" spc="-29" dirty="0">
                <a:solidFill>
                  <a:srgbClr val="002060"/>
                </a:solidFill>
                <a:latin typeface="Meiryo UI" panose="020B0604030504040204" pitchFamily="50" charset="-128"/>
                <a:ea typeface="Meiryo UI" panose="020B0604030504040204" pitchFamily="50" charset="-128"/>
              </a:rPr>
              <a:t>, any item associated to UPN(User Principal Name) (</a:t>
            </a:r>
            <a:r>
              <a:rPr lang="ja-JP" altLang="en-US" sz="1600" spc="-29" dirty="0">
                <a:solidFill>
                  <a:srgbClr val="002060"/>
                </a:solidFill>
                <a:latin typeface="Meiryo UI" panose="020B0604030504040204" pitchFamily="50" charset="-128"/>
                <a:ea typeface="Meiryo UI" panose="020B0604030504040204" pitchFamily="50" charset="-128"/>
              </a:rPr>
              <a:t>その他、</a:t>
            </a:r>
            <a:r>
              <a:rPr lang="en-US" altLang="ja-JP" sz="1600" spc="-29" dirty="0">
                <a:solidFill>
                  <a:srgbClr val="002060"/>
                </a:solidFill>
                <a:latin typeface="Meiryo UI" panose="020B0604030504040204" pitchFamily="50" charset="-128"/>
                <a:ea typeface="Meiryo UI" panose="020B0604030504040204" pitchFamily="50" charset="-128"/>
              </a:rPr>
              <a:t>User</a:t>
            </a:r>
            <a:r>
              <a:rPr lang="ja-JP" altLang="en-US" sz="1600" spc="-29" dirty="0">
                <a:solidFill>
                  <a:srgbClr val="002060"/>
                </a:solidFill>
                <a:latin typeface="Meiryo UI" panose="020B0604030504040204" pitchFamily="50" charset="-128"/>
                <a:ea typeface="Meiryo UI" panose="020B0604030504040204" pitchFamily="50" charset="-128"/>
              </a:rPr>
              <a:t>情報、職務レベルなど）</a:t>
            </a:r>
            <a:endParaRPr lang="en-US" altLang="ja-JP" sz="1600" spc="-29" dirty="0">
              <a:solidFill>
                <a:srgbClr val="002060"/>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spc="-29" dirty="0">
                <a:solidFill>
                  <a:srgbClr val="002060"/>
                </a:solidFill>
                <a:latin typeface="Meiryo UI" panose="020B0604030504040204" pitchFamily="50" charset="-128"/>
                <a:ea typeface="Meiryo UI" panose="020B0604030504040204" pitchFamily="50" charset="-128"/>
              </a:rPr>
              <a:t>そのため複数レイヤの組織階層でグラフ表示させるため、必要な情報を追加した</a:t>
            </a:r>
            <a:r>
              <a:rPr lang="en-US" altLang="ja-JP" b="1" spc="-29" dirty="0">
                <a:solidFill>
                  <a:srgbClr val="002060"/>
                </a:solidFill>
                <a:latin typeface="Meiryo UI" panose="020B0604030504040204" pitchFamily="50" charset="-128"/>
                <a:ea typeface="Meiryo UI" panose="020B0604030504040204" pitchFamily="50" charset="-128"/>
              </a:rPr>
              <a:t>User</a:t>
            </a:r>
            <a:r>
              <a:rPr lang="ja-JP" altLang="en-US" b="1" spc="-29" dirty="0">
                <a:solidFill>
                  <a:srgbClr val="002060"/>
                </a:solidFill>
                <a:latin typeface="Meiryo UI" panose="020B0604030504040204" pitchFamily="50" charset="-128"/>
                <a:ea typeface="Meiryo UI" panose="020B0604030504040204" pitchFamily="50" charset="-128"/>
              </a:rPr>
              <a:t> </a:t>
            </a:r>
            <a:r>
              <a:rPr lang="en-US" altLang="ja-JP" b="1" spc="-29" dirty="0">
                <a:solidFill>
                  <a:srgbClr val="002060"/>
                </a:solidFill>
                <a:latin typeface="Meiryo UI" panose="020B0604030504040204" pitchFamily="50" charset="-128"/>
                <a:ea typeface="Meiryo UI" panose="020B0604030504040204" pitchFamily="50" charset="-128"/>
              </a:rPr>
              <a:t>Directory</a:t>
            </a:r>
            <a:r>
              <a:rPr lang="ja-JP" altLang="en-US" b="1" spc="-29" dirty="0">
                <a:solidFill>
                  <a:srgbClr val="002060"/>
                </a:solidFill>
                <a:latin typeface="Meiryo UI" panose="020B0604030504040204" pitchFamily="50" charset="-128"/>
                <a:ea typeface="Meiryo UI" panose="020B0604030504040204" pitchFamily="50" charset="-128"/>
              </a:rPr>
              <a:t>ファイル（</a:t>
            </a:r>
            <a:r>
              <a:rPr lang="en-US" altLang="ja-JP" b="1" spc="-29" dirty="0">
                <a:solidFill>
                  <a:srgbClr val="002060"/>
                </a:solidFill>
                <a:latin typeface="Meiryo UI" panose="020B0604030504040204" pitchFamily="50" charset="-128"/>
                <a:ea typeface="Meiryo UI" panose="020B0604030504040204" pitchFamily="50" charset="-128"/>
              </a:rPr>
              <a:t>CSV)</a:t>
            </a:r>
            <a:r>
              <a:rPr lang="ja-JP" altLang="en-US" b="1" spc="-29" dirty="0">
                <a:solidFill>
                  <a:srgbClr val="002060"/>
                </a:solidFill>
                <a:latin typeface="Meiryo UI" panose="020B0604030504040204" pitchFamily="50" charset="-128"/>
                <a:ea typeface="Meiryo UI" panose="020B0604030504040204" pitchFamily="50" charset="-128"/>
              </a:rPr>
              <a:t>をご用意頂く必要があります。</a:t>
            </a:r>
            <a:br>
              <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rPr>
            </a:br>
            <a:endParaRPr kumimoji="1" lang="en-US" altLang="ja-JP"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3" name="コンテンツ プレースホルダー 2">
            <a:extLst>
              <a:ext uri="{FF2B5EF4-FFF2-40B4-BE49-F238E27FC236}">
                <a16:creationId xmlns:a16="http://schemas.microsoft.com/office/drawing/2014/main" id="{BB0773C4-F19D-4A87-BC31-75067C4FBEBE}"/>
              </a:ext>
            </a:extLst>
          </p:cNvPr>
          <p:cNvSpPr>
            <a:spLocks noGrp="1"/>
          </p:cNvSpPr>
          <p:nvPr>
            <p:ph idx="1"/>
          </p:nvPr>
        </p:nvSpPr>
        <p:spPr>
          <a:xfrm>
            <a:off x="891378" y="3210046"/>
            <a:ext cx="10822757" cy="2681544"/>
          </a:xfrm>
        </p:spPr>
        <p:txBody>
          <a:bodyPr>
            <a:normAutofit fontScale="92500" lnSpcReduction="20000"/>
          </a:bodyPr>
          <a:lstStyle/>
          <a:p>
            <a:pPr marL="0" indent="0">
              <a:lnSpc>
                <a:spcPct val="100000"/>
              </a:lnSpc>
              <a:spcBef>
                <a:spcPts val="0"/>
              </a:spcBef>
              <a:buNone/>
            </a:pPr>
            <a:br>
              <a:rPr lang="en-US" altLang="ja-JP" sz="1800" spc="-29" dirty="0">
                <a:solidFill>
                  <a:srgbClr val="002060"/>
                </a:solidFill>
                <a:latin typeface="Meiryo UI" panose="020B0604030504040204" pitchFamily="50" charset="-128"/>
                <a:ea typeface="Meiryo UI" panose="020B0604030504040204" pitchFamily="50" charset="-128"/>
              </a:rPr>
            </a:br>
            <a:r>
              <a:rPr lang="ja-JP" altLang="en-US" sz="1800" b="1" spc="-29" dirty="0">
                <a:solidFill>
                  <a:srgbClr val="0070C0"/>
                </a:solidFill>
                <a:latin typeface="Meiryo UI" panose="020B0604030504040204" pitchFamily="50" charset="-128"/>
                <a:ea typeface="Meiryo UI" panose="020B0604030504040204" pitchFamily="50" charset="-128"/>
              </a:rPr>
              <a:t>本</a:t>
            </a:r>
            <a:r>
              <a:rPr lang="en-US" altLang="ja-JP" sz="1800" b="1" spc="-29" dirty="0">
                <a:solidFill>
                  <a:srgbClr val="0070C0"/>
                </a:solidFill>
                <a:latin typeface="Meiryo UI" panose="020B0604030504040204" pitchFamily="50" charset="-128"/>
                <a:ea typeface="Meiryo UI" panose="020B0604030504040204" pitchFamily="50" charset="-128"/>
              </a:rPr>
              <a:t>Power</a:t>
            </a:r>
            <a:r>
              <a:rPr lang="ja-JP" altLang="en-US" sz="1800" b="1" spc="-29" dirty="0">
                <a:solidFill>
                  <a:srgbClr val="0070C0"/>
                </a:solidFill>
                <a:latin typeface="Meiryo UI" panose="020B0604030504040204" pitchFamily="50" charset="-128"/>
                <a:ea typeface="Meiryo UI" panose="020B0604030504040204" pitchFamily="50" charset="-128"/>
              </a:rPr>
              <a:t> </a:t>
            </a:r>
            <a:r>
              <a:rPr lang="en-US" altLang="ja-JP" sz="1800" b="1" spc="-29" dirty="0">
                <a:solidFill>
                  <a:srgbClr val="0070C0"/>
                </a:solidFill>
                <a:latin typeface="Meiryo UI" panose="020B0604030504040204" pitchFamily="50" charset="-128"/>
                <a:ea typeface="Meiryo UI" panose="020B0604030504040204" pitchFamily="50" charset="-128"/>
              </a:rPr>
              <a:t>BI</a:t>
            </a:r>
            <a:r>
              <a:rPr lang="ja-JP" altLang="en-US" sz="1800" b="1" spc="-29" dirty="0">
                <a:solidFill>
                  <a:srgbClr val="0070C0"/>
                </a:solidFill>
                <a:latin typeface="Meiryo UI" panose="020B0604030504040204" pitchFamily="50" charset="-128"/>
                <a:ea typeface="Meiryo UI" panose="020B0604030504040204" pitchFamily="50" charset="-128"/>
              </a:rPr>
              <a:t>テンプレートサンプルで利用する</a:t>
            </a:r>
            <a:r>
              <a:rPr lang="en-US" altLang="ja-JP" sz="1800" b="1" spc="-29" dirty="0">
                <a:solidFill>
                  <a:srgbClr val="0070C0"/>
                </a:solidFill>
                <a:latin typeface="Meiryo UI" panose="020B0604030504040204" pitchFamily="50" charset="-128"/>
                <a:ea typeface="Meiryo UI" panose="020B0604030504040204" pitchFamily="50" charset="-128"/>
              </a:rPr>
              <a:t>User</a:t>
            </a:r>
            <a:r>
              <a:rPr lang="ja-JP" altLang="en-US" sz="1800" b="1" spc="-29" dirty="0">
                <a:solidFill>
                  <a:srgbClr val="0070C0"/>
                </a:solidFill>
                <a:latin typeface="Meiryo UI" panose="020B0604030504040204" pitchFamily="50" charset="-128"/>
                <a:ea typeface="Meiryo UI" panose="020B0604030504040204" pitchFamily="50" charset="-128"/>
              </a:rPr>
              <a:t> </a:t>
            </a:r>
            <a:r>
              <a:rPr lang="en-US" altLang="ja-JP" sz="1800" b="1" spc="-29" dirty="0">
                <a:solidFill>
                  <a:srgbClr val="0070C0"/>
                </a:solidFill>
                <a:latin typeface="Meiryo UI" panose="020B0604030504040204" pitchFamily="50" charset="-128"/>
                <a:ea typeface="Meiryo UI" panose="020B0604030504040204" pitchFamily="50" charset="-128"/>
              </a:rPr>
              <a:t>Directory</a:t>
            </a:r>
            <a:r>
              <a:rPr lang="ja-JP" altLang="en-US" sz="1800" b="1" spc="-29" dirty="0">
                <a:solidFill>
                  <a:srgbClr val="0070C0"/>
                </a:solidFill>
                <a:latin typeface="Meiryo UI" panose="020B0604030504040204" pitchFamily="50" charset="-128"/>
                <a:ea typeface="Meiryo UI" panose="020B0604030504040204" pitchFamily="50" charset="-128"/>
              </a:rPr>
              <a:t>ファイルの条件：</a:t>
            </a:r>
            <a:endParaRPr lang="en-US" altLang="ja-JP" sz="1800" b="1" spc="-29" dirty="0">
              <a:solidFill>
                <a:srgbClr val="0070C0"/>
              </a:solidFill>
              <a:latin typeface="Meiryo UI" panose="020B0604030504040204" pitchFamily="50" charset="-128"/>
              <a:ea typeface="Meiryo UI" panose="020B0604030504040204" pitchFamily="50" charset="-128"/>
            </a:endParaRPr>
          </a:p>
          <a:p>
            <a:pPr marL="285750" indent="-285750">
              <a:lnSpc>
                <a:spcPct val="100000"/>
              </a:lnSpc>
              <a:spcBef>
                <a:spcPts val="0"/>
              </a:spcBef>
            </a:pPr>
            <a:r>
              <a:rPr lang="en-US" altLang="ja-JP" sz="1800" spc="-29" dirty="0">
                <a:solidFill>
                  <a:srgbClr val="002060"/>
                </a:solidFill>
                <a:latin typeface="Meiryo UI" panose="020B0604030504040204" pitchFamily="50" charset="-128"/>
                <a:ea typeface="Meiryo UI" panose="020B0604030504040204" pitchFamily="50" charset="-128"/>
              </a:rPr>
              <a:t>UTF8</a:t>
            </a:r>
            <a:r>
              <a:rPr lang="ja-JP" altLang="en-US" sz="1800" spc="-29" dirty="0" err="1">
                <a:solidFill>
                  <a:srgbClr val="002060"/>
                </a:solidFill>
                <a:latin typeface="Meiryo UI" panose="020B0604030504040204" pitchFamily="50" charset="-128"/>
                <a:ea typeface="Meiryo UI" panose="020B0604030504040204" pitchFamily="50" charset="-128"/>
              </a:rPr>
              <a:t>、</a:t>
            </a:r>
            <a:r>
              <a:rPr lang="en-US" altLang="ja-JP" sz="1800" spc="-29" dirty="0">
                <a:solidFill>
                  <a:srgbClr val="002060"/>
                </a:solidFill>
                <a:latin typeface="Meiryo UI" panose="020B0604030504040204" pitchFamily="50" charset="-128"/>
                <a:ea typeface="Meiryo UI" panose="020B0604030504040204" pitchFamily="50" charset="-128"/>
              </a:rPr>
              <a:t>Dividing by “Comma”</a:t>
            </a:r>
            <a:r>
              <a:rPr lang="ja-JP" altLang="en-US" sz="1800" spc="-29" dirty="0">
                <a:solidFill>
                  <a:srgbClr val="002060"/>
                </a:solidFill>
                <a:latin typeface="Meiryo UI" panose="020B0604030504040204" pitchFamily="50" charset="-128"/>
                <a:ea typeface="Meiryo UI" panose="020B0604030504040204" pitchFamily="50" charset="-128"/>
              </a:rPr>
              <a:t>のフォーマットの</a:t>
            </a:r>
            <a:r>
              <a:rPr lang="en-US" altLang="ja-JP" sz="1800" spc="-29" dirty="0">
                <a:solidFill>
                  <a:srgbClr val="002060"/>
                </a:solidFill>
                <a:latin typeface="Meiryo UI" panose="020B0604030504040204" pitchFamily="50" charset="-128"/>
                <a:ea typeface="Meiryo UI" panose="020B0604030504040204" pitchFamily="50" charset="-128"/>
              </a:rPr>
              <a:t>CSV</a:t>
            </a:r>
          </a:p>
          <a:p>
            <a:pPr marL="285750" indent="-285750">
              <a:lnSpc>
                <a:spcPct val="100000"/>
              </a:lnSpc>
              <a:spcBef>
                <a:spcPts val="0"/>
              </a:spcBef>
            </a:pPr>
            <a:r>
              <a:rPr lang="en-US" altLang="ja-JP" sz="1800" spc="-29" dirty="0">
                <a:solidFill>
                  <a:srgbClr val="002060"/>
                </a:solidFill>
                <a:latin typeface="Meiryo UI" panose="020B0604030504040204" pitchFamily="50" charset="-128"/>
                <a:ea typeface="Meiryo UI" panose="020B0604030504040204" pitchFamily="50" charset="-128"/>
              </a:rPr>
              <a:t>CSV</a:t>
            </a:r>
            <a:r>
              <a:rPr lang="ja-JP" altLang="en-US" sz="1800" spc="-29" dirty="0">
                <a:solidFill>
                  <a:srgbClr val="002060"/>
                </a:solidFill>
                <a:latin typeface="Meiryo UI" panose="020B0604030504040204" pitchFamily="50" charset="-128"/>
                <a:ea typeface="Meiryo UI" panose="020B0604030504040204" pitchFamily="50" charset="-128"/>
              </a:rPr>
              <a:t>ファイル名は</a:t>
            </a:r>
            <a:r>
              <a:rPr lang="en-US" altLang="ja-JP" sz="1800" spc="-29" dirty="0">
                <a:solidFill>
                  <a:srgbClr val="002060"/>
                </a:solidFill>
                <a:latin typeface="Meiryo UI" panose="020B0604030504040204" pitchFamily="50" charset="-128"/>
                <a:ea typeface="Meiryo UI" panose="020B0604030504040204" pitchFamily="50" charset="-128"/>
              </a:rPr>
              <a:t>“</a:t>
            </a:r>
            <a:r>
              <a:rPr lang="en-US" altLang="ja-JP" sz="1800" spc="-29" dirty="0" err="1">
                <a:solidFill>
                  <a:srgbClr val="002060"/>
                </a:solidFill>
                <a:latin typeface="Meiryo UI" panose="020B0604030504040204" pitchFamily="50" charset="-128"/>
                <a:ea typeface="Meiryo UI" panose="020B0604030504040204" pitchFamily="50" charset="-128"/>
              </a:rPr>
              <a:t>users_YYYY_MM_DD</a:t>
            </a:r>
            <a:r>
              <a:rPr lang="en-US" altLang="ja-JP" sz="1800" spc="-29" dirty="0">
                <a:solidFill>
                  <a:srgbClr val="002060"/>
                </a:solidFill>
                <a:latin typeface="Meiryo UI" panose="020B0604030504040204" pitchFamily="50" charset="-128"/>
                <a:ea typeface="Meiryo UI" panose="020B0604030504040204" pitchFamily="50" charset="-128"/>
              </a:rPr>
              <a:t> XXX“</a:t>
            </a:r>
            <a:r>
              <a:rPr lang="ja-JP" altLang="en-US" sz="1800" spc="-29" dirty="0">
                <a:solidFill>
                  <a:srgbClr val="002060"/>
                </a:solidFill>
                <a:latin typeface="Meiryo UI" panose="020B0604030504040204" pitchFamily="50" charset="-128"/>
                <a:ea typeface="Meiryo UI" panose="020B0604030504040204" pitchFamily="50" charset="-128"/>
              </a:rPr>
              <a:t>といった年月日が含まれる表記フォーマットに従うこと。</a:t>
            </a:r>
            <a:br>
              <a:rPr lang="en-US" altLang="ja-JP" sz="1800" spc="-29" dirty="0">
                <a:solidFill>
                  <a:srgbClr val="002060"/>
                </a:solidFill>
                <a:latin typeface="Meiryo UI" panose="020B0604030504040204" pitchFamily="50" charset="-128"/>
                <a:ea typeface="Meiryo UI" panose="020B0604030504040204" pitchFamily="50" charset="-128"/>
              </a:rPr>
            </a:br>
            <a:r>
              <a:rPr lang="ja-JP" altLang="en-US" sz="1800" spc="-29" dirty="0">
                <a:solidFill>
                  <a:srgbClr val="002060"/>
                </a:solidFill>
                <a:latin typeface="Meiryo UI" panose="020B0604030504040204" pitchFamily="50" charset="-128"/>
                <a:ea typeface="Meiryo UI" panose="020B0604030504040204" pitchFamily="50" charset="-128"/>
              </a:rPr>
              <a:t>（</a:t>
            </a:r>
            <a:r>
              <a:rPr lang="en-US" altLang="ja-JP" sz="1800" spc="-29" dirty="0">
                <a:solidFill>
                  <a:srgbClr val="002060"/>
                </a:solidFill>
                <a:latin typeface="Meiryo UI" panose="020B0604030504040204" pitchFamily="50" charset="-128"/>
                <a:ea typeface="Meiryo UI" panose="020B0604030504040204" pitchFamily="50" charset="-128"/>
              </a:rPr>
              <a:t>XXX</a:t>
            </a:r>
            <a:r>
              <a:rPr lang="ja-JP" altLang="en-US" sz="1800" spc="-29" dirty="0">
                <a:solidFill>
                  <a:srgbClr val="002060"/>
                </a:solidFill>
                <a:latin typeface="Meiryo UI" panose="020B0604030504040204" pitchFamily="50" charset="-128"/>
                <a:ea typeface="Meiryo UI" panose="020B0604030504040204" pitchFamily="50" charset="-128"/>
              </a:rPr>
              <a:t>部分は自由な文字列）。例えば</a:t>
            </a:r>
            <a:r>
              <a:rPr lang="en-US" altLang="ja-JP" sz="1800" spc="-29" dirty="0">
                <a:solidFill>
                  <a:srgbClr val="002060"/>
                </a:solidFill>
                <a:latin typeface="Meiryo UI" panose="020B0604030504040204" pitchFamily="50" charset="-128"/>
                <a:ea typeface="Meiryo UI" panose="020B0604030504040204" pitchFamily="50" charset="-128"/>
              </a:rPr>
              <a:t>“users_2018_04_10 directory”</a:t>
            </a:r>
            <a:r>
              <a:rPr lang="ja-JP" altLang="en-US" sz="1800" spc="-29" dirty="0">
                <a:solidFill>
                  <a:srgbClr val="002060"/>
                </a:solidFill>
                <a:latin typeface="Meiryo UI" panose="020B0604030504040204" pitchFamily="50" charset="-128"/>
                <a:ea typeface="Meiryo UI" panose="020B0604030504040204" pitchFamily="50" charset="-128"/>
              </a:rPr>
              <a:t>となり毎月分ファイルを用意する。</a:t>
            </a:r>
            <a:endParaRPr lang="en-US" altLang="ja-JP" sz="1800" spc="-29" dirty="0">
              <a:solidFill>
                <a:srgbClr val="002060"/>
              </a:solidFill>
              <a:latin typeface="Meiryo UI" panose="020B0604030504040204" pitchFamily="50" charset="-128"/>
              <a:ea typeface="Meiryo UI" panose="020B0604030504040204" pitchFamily="50" charset="-128"/>
            </a:endParaRPr>
          </a:p>
          <a:p>
            <a:pPr marL="285750" indent="-285750">
              <a:lnSpc>
                <a:spcPct val="100000"/>
              </a:lnSpc>
              <a:spcBef>
                <a:spcPts val="0"/>
              </a:spcBef>
            </a:pPr>
            <a:r>
              <a:rPr lang="ja-JP" altLang="en-US" sz="1800" spc="-29" dirty="0">
                <a:solidFill>
                  <a:srgbClr val="002060"/>
                </a:solidFill>
                <a:latin typeface="Meiryo UI" panose="020B0604030504040204" pitchFamily="50" charset="-128"/>
                <a:ea typeface="Meiryo UI" panose="020B0604030504040204" pitchFamily="50" charset="-128"/>
              </a:rPr>
              <a:t>多くのグラフで利用する、以下の列名が必ず含まれていること、その他列（例：職務レベル、勤続年数など）は自由に追加可。</a:t>
            </a:r>
            <a:r>
              <a:rPr lang="en-US" altLang="ja-JP" sz="1700" spc="-29" dirty="0">
                <a:solidFill>
                  <a:srgbClr val="002060"/>
                </a:solidFill>
                <a:latin typeface="Meiryo UI" panose="020B0604030504040204" pitchFamily="50" charset="-128"/>
                <a:ea typeface="Meiryo UI" panose="020B0604030504040204" pitchFamily="50" charset="-128"/>
              </a:rPr>
              <a:t>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“Department”</a:t>
            </a:r>
          </a:p>
          <a:p>
            <a:pPr marL="742950" lvl="1" indent="-285750">
              <a:lnSpc>
                <a:spcPct val="100000"/>
              </a:lnSpc>
              <a:spcBef>
                <a:spcPts val="0"/>
              </a:spcBef>
            </a:pPr>
            <a:r>
              <a:rPr lang="ja-JP" altLang="en-US" sz="1700" spc="-29" dirty="0">
                <a:solidFill>
                  <a:srgbClr val="002060"/>
                </a:solidFill>
                <a:latin typeface="Meiryo UI" panose="020B0604030504040204" pitchFamily="50" charset="-128"/>
                <a:ea typeface="Meiryo UI" panose="020B0604030504040204" pitchFamily="50" charset="-128"/>
              </a:rPr>
              <a:t>“</a:t>
            </a:r>
            <a:r>
              <a:rPr lang="en-US" altLang="ja-JP" sz="1700" spc="-29" dirty="0">
                <a:solidFill>
                  <a:srgbClr val="002060"/>
                </a:solidFill>
                <a:latin typeface="Meiryo UI" panose="020B0604030504040204" pitchFamily="50" charset="-128"/>
                <a:ea typeface="Meiryo UI" panose="020B0604030504040204" pitchFamily="50" charset="-128"/>
              </a:rPr>
              <a:t>Division”</a:t>
            </a:r>
          </a:p>
          <a:p>
            <a:pPr marL="742950" lvl="1" indent="-285750">
              <a:lnSpc>
                <a:spcPct val="100000"/>
              </a:lnSpc>
              <a:spcBef>
                <a:spcPts val="0"/>
              </a:spcBef>
            </a:pPr>
            <a:r>
              <a:rPr lang="ja-JP" altLang="en-US" sz="1700" spc="-29" dirty="0">
                <a:solidFill>
                  <a:srgbClr val="002060"/>
                </a:solidFill>
                <a:latin typeface="Meiryo UI" panose="020B0604030504040204" pitchFamily="50" charset="-128"/>
                <a:ea typeface="Meiryo UI" panose="020B0604030504040204" pitchFamily="50" charset="-128"/>
              </a:rPr>
              <a:t>“</a:t>
            </a:r>
            <a:r>
              <a:rPr lang="en-US" altLang="ja-JP" sz="1700" spc="-29" dirty="0">
                <a:solidFill>
                  <a:srgbClr val="002060"/>
                </a:solidFill>
                <a:latin typeface="Meiryo UI" panose="020B0604030504040204" pitchFamily="50" charset="-128"/>
                <a:ea typeface="Meiryo UI" panose="020B0604030504040204" pitchFamily="50" charset="-128"/>
              </a:rPr>
              <a:t>Company”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“DisplayName”		</a:t>
            </a:r>
          </a:p>
          <a:p>
            <a:pPr marL="742950" lvl="1" indent="-285750">
              <a:lnSpc>
                <a:spcPct val="100000"/>
              </a:lnSpc>
              <a:spcBef>
                <a:spcPts val="0"/>
              </a:spcBef>
            </a:pPr>
            <a:r>
              <a:rPr lang="en-US" altLang="ja-JP" sz="1700" spc="-29" dirty="0">
                <a:solidFill>
                  <a:srgbClr val="002060"/>
                </a:solidFill>
                <a:latin typeface="Meiryo UI" panose="020B0604030504040204" pitchFamily="50" charset="-128"/>
                <a:ea typeface="Meiryo UI" panose="020B0604030504040204" pitchFamily="50" charset="-128"/>
              </a:rPr>
              <a:t>”</a:t>
            </a:r>
            <a:r>
              <a:rPr lang="en-US" altLang="ja-JP" sz="1700" spc="-29" dirty="0" err="1">
                <a:solidFill>
                  <a:srgbClr val="002060"/>
                </a:solidFill>
                <a:latin typeface="Meiryo UI" panose="020B0604030504040204" pitchFamily="50" charset="-128"/>
                <a:ea typeface="Meiryo UI" panose="020B0604030504040204" pitchFamily="50" charset="-128"/>
              </a:rPr>
              <a:t>UserPrincipalName</a:t>
            </a:r>
            <a:r>
              <a:rPr lang="en-US" altLang="ja-JP" sz="1700" spc="-29" dirty="0">
                <a:solidFill>
                  <a:srgbClr val="002060"/>
                </a:solidFill>
                <a:latin typeface="Meiryo UI" panose="020B0604030504040204" pitchFamily="50" charset="-128"/>
                <a:ea typeface="Meiryo UI" panose="020B0604030504040204" pitchFamily="50" charset="-128"/>
              </a:rPr>
              <a:t>”</a:t>
            </a:r>
            <a:r>
              <a:rPr lang="en-US" altLang="ja-JP" sz="1100" dirty="0">
                <a:latin typeface="Meiryo UI" panose="020B0604030504040204" pitchFamily="50" charset="-128"/>
                <a:ea typeface="Meiryo UI" panose="020B0604030504040204" pitchFamily="50" charset="-128"/>
                <a:cs typeface="Segoe UI" panose="020B0502040204020203" pitchFamily="34" charset="0"/>
              </a:rPr>
              <a:t>	</a:t>
            </a:r>
            <a:endParaRPr lang="en-US" altLang="ja-JP" sz="1200" dirty="0">
              <a:latin typeface="Meiryo UI" panose="020B0604030504040204" pitchFamily="50" charset="-128"/>
              <a:ea typeface="Meiryo UI" panose="020B0604030504040204" pitchFamily="50" charset="-128"/>
              <a:cs typeface="Segoe UI" panose="020B0502040204020203" pitchFamily="34" charset="0"/>
            </a:endParaRPr>
          </a:p>
        </p:txBody>
      </p:sp>
      <p:sp>
        <p:nvSpPr>
          <p:cNvPr id="2" name="テキスト ボックス 1">
            <a:extLst>
              <a:ext uri="{FF2B5EF4-FFF2-40B4-BE49-F238E27FC236}">
                <a16:creationId xmlns:a16="http://schemas.microsoft.com/office/drawing/2014/main" id="{900FA2F5-881A-4CE5-B223-5461932D9AE5}"/>
              </a:ext>
            </a:extLst>
          </p:cNvPr>
          <p:cNvSpPr txBox="1"/>
          <p:nvPr/>
        </p:nvSpPr>
        <p:spPr>
          <a:xfrm>
            <a:off x="4432959" y="6029703"/>
            <a:ext cx="77590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rPr>
              <a:t>Note: </a:t>
            </a:r>
            <a:r>
              <a:rPr kumimoji="1" lang="ja-JP" altLang="en-US"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rPr>
              <a:t>これらの列が含まれていない場合は、</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Desktop</a:t>
            </a:r>
            <a:r>
              <a:rPr lang="ja-JP" altLang="en-US" sz="1200" u="sng" dirty="0">
                <a:solidFill>
                  <a:srgbClr val="FF0000"/>
                </a:solidFill>
                <a:latin typeface="Meiryo UI" panose="020B0604030504040204" pitchFamily="50" charset="-128"/>
                <a:ea typeface="Meiryo UI" panose="020B0604030504040204" pitchFamily="50" charset="-128"/>
                <a:cs typeface="Segoe UI" panose="020B0502040204020203" pitchFamily="34" charset="0"/>
              </a:rPr>
              <a:t>でファイル読み取り時にエラー表示されます。</a:t>
            </a:r>
            <a:endParaRPr kumimoji="1" lang="ja-JP" altLang="en-US" sz="1200" b="0" i="0" u="sng"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User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Directory</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ファイルと組織階層の対応について</a:t>
            </a:r>
          </a:p>
        </p:txBody>
      </p:sp>
      <p:pic>
        <p:nvPicPr>
          <p:cNvPr id="10" name="図 9">
            <a:extLst>
              <a:ext uri="{FF2B5EF4-FFF2-40B4-BE49-F238E27FC236}">
                <a16:creationId xmlns:a16="http://schemas.microsoft.com/office/drawing/2014/main" id="{740CDC23-2A41-4589-91F2-C7375620CE5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496297" y="4982198"/>
            <a:ext cx="6997796" cy="931492"/>
          </a:xfrm>
          <a:prstGeom prst="rect">
            <a:avLst/>
          </a:prstGeom>
        </p:spPr>
      </p:pic>
    </p:spTree>
    <p:extLst>
      <p:ext uri="{BB962C8B-B14F-4D97-AF65-F5344CB8AC3E}">
        <p14:creationId xmlns:p14="http://schemas.microsoft.com/office/powerpoint/2010/main" val="385537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(1/4)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 name="テキスト ボックス 3">
            <a:extLst>
              <a:ext uri="{FF2B5EF4-FFF2-40B4-BE49-F238E27FC236}">
                <a16:creationId xmlns:a16="http://schemas.microsoft.com/office/drawing/2014/main" id="{F4F9F9AA-A150-4718-B6A9-3FEACA5EB02D}"/>
              </a:ext>
            </a:extLst>
          </p:cNvPr>
          <p:cNvSpPr txBox="1"/>
          <p:nvPr/>
        </p:nvSpPr>
        <p:spPr>
          <a:xfrm>
            <a:off x="882926" y="1200970"/>
            <a:ext cx="10752604" cy="954107"/>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Segoe UI" panose="020B0502040204020203" pitchFamily="34" charset="0"/>
              </a:rPr>
              <a:t>Power</a:t>
            </a:r>
            <a:r>
              <a:rPr lang="ja-JP" altLang="en-US" dirty="0">
                <a:latin typeface="メイリオ" panose="020B0604030504040204" pitchFamily="50" charset="-128"/>
                <a:ea typeface="メイリオ" panose="020B0604030504040204" pitchFamily="50" charset="-128"/>
                <a:cs typeface="Segoe UI" panose="020B0502040204020203" pitchFamily="34" charset="0"/>
              </a:rPr>
              <a:t> </a:t>
            </a:r>
            <a:r>
              <a:rPr lang="en-US" altLang="ja-JP" dirty="0">
                <a:latin typeface="メイリオ" panose="020B0604030504040204" pitchFamily="50" charset="-128"/>
                <a:ea typeface="メイリオ" panose="020B0604030504040204" pitchFamily="50" charset="-128"/>
                <a:cs typeface="Segoe UI" panose="020B0502040204020203" pitchFamily="34" charset="0"/>
              </a:rPr>
              <a:t>BI</a:t>
            </a:r>
            <a:r>
              <a:rPr lang="ja-JP" altLang="en-US" dirty="0">
                <a:latin typeface="メイリオ" panose="020B0604030504040204" pitchFamily="50" charset="-128"/>
                <a:ea typeface="メイリオ" panose="020B0604030504040204" pitchFamily="50" charset="-128"/>
                <a:cs typeface="Segoe UI" panose="020B0502040204020203" pitchFamily="34" charset="0"/>
              </a:rPr>
              <a:t> </a:t>
            </a:r>
            <a:r>
              <a:rPr lang="en-US" altLang="ja-JP" dirty="0">
                <a:latin typeface="メイリオ" panose="020B0604030504040204" pitchFamily="50" charset="-128"/>
                <a:ea typeface="メイリオ" panose="020B0604030504040204" pitchFamily="50" charset="-128"/>
                <a:cs typeface="Segoe UI" panose="020B0502040204020203" pitchFamily="34" charset="0"/>
              </a:rPr>
              <a:t>PRO</a:t>
            </a:r>
            <a:r>
              <a:rPr lang="ja-JP" altLang="en-US" dirty="0">
                <a:latin typeface="メイリオ" panose="020B0604030504040204" pitchFamily="50" charset="-128"/>
                <a:ea typeface="メイリオ" panose="020B0604030504040204" pitchFamily="50" charset="-128"/>
                <a:cs typeface="Segoe UI" panose="020B0502040204020203" pitchFamily="34" charset="0"/>
              </a:rPr>
              <a:t>・</a:t>
            </a:r>
            <a:r>
              <a:rPr lang="en-US" altLang="ja-JP" dirty="0">
                <a:latin typeface="メイリオ" panose="020B0604030504040204" pitchFamily="50" charset="-128"/>
                <a:ea typeface="メイリオ" panose="020B0604030504040204" pitchFamily="50" charset="-128"/>
                <a:cs typeface="Segoe UI" panose="020B0502040204020203" pitchFamily="34" charset="0"/>
              </a:rPr>
              <a:t>Premium</a:t>
            </a:r>
            <a:r>
              <a:rPr lang="ja-JP" altLang="en-US" dirty="0">
                <a:latin typeface="メイリオ" panose="020B0604030504040204" pitchFamily="50" charset="-128"/>
                <a:ea typeface="メイリオ" panose="020B0604030504040204" pitchFamily="50" charset="-128"/>
                <a:cs typeface="Segoe UI" panose="020B0502040204020203" pitchFamily="34" charset="0"/>
              </a:rPr>
              <a:t>ライセンスを利用してグラフを他ユーザーに共有した場合に、</a:t>
            </a:r>
            <a:br>
              <a:rPr lang="en-US" altLang="ja-JP" dirty="0">
                <a:latin typeface="メイリオ" panose="020B0604030504040204" pitchFamily="50" charset="-128"/>
                <a:ea typeface="メイリオ" panose="020B0604030504040204" pitchFamily="50" charset="-128"/>
                <a:cs typeface="Segoe UI" panose="020B0502040204020203" pitchFamily="34" charset="0"/>
              </a:rPr>
            </a:br>
            <a:r>
              <a:rPr lang="ja-JP" altLang="en-US" dirty="0">
                <a:latin typeface="メイリオ" panose="020B0604030504040204" pitchFamily="50" charset="-128"/>
                <a:ea typeface="メイリオ" panose="020B0604030504040204" pitchFamily="50" charset="-128"/>
                <a:cs typeface="Segoe UI" panose="020B0502040204020203" pitchFamily="34" charset="0"/>
              </a:rPr>
              <a:t>グラフにアクセスしたユーザー</a:t>
            </a:r>
            <a:r>
              <a:rPr lang="en-US" altLang="ja-JP" dirty="0">
                <a:latin typeface="メイリオ" panose="020B0604030504040204" pitchFamily="50" charset="-128"/>
                <a:ea typeface="メイリオ" panose="020B0604030504040204" pitchFamily="50" charset="-128"/>
                <a:cs typeface="Segoe UI" panose="020B0502040204020203" pitchFamily="34" charset="0"/>
              </a:rPr>
              <a:t>ID</a:t>
            </a:r>
            <a:r>
              <a:rPr lang="ja-JP" altLang="en-US" dirty="0">
                <a:latin typeface="メイリオ" panose="020B0604030504040204" pitchFamily="50" charset="-128"/>
                <a:ea typeface="メイリオ" panose="020B0604030504040204" pitchFamily="50" charset="-128"/>
                <a:cs typeface="Segoe UI" panose="020B0502040204020203" pitchFamily="34" charset="0"/>
              </a:rPr>
              <a:t>毎にグラフ公開範囲を制限したい場合に利用できる機能です。</a:t>
            </a:r>
            <a:br>
              <a:rPr lang="en-US" altLang="ja-JP" dirty="0">
                <a:latin typeface="メイリオ" panose="020B0604030504040204" pitchFamily="50" charset="-128"/>
                <a:ea typeface="メイリオ" panose="020B0604030504040204" pitchFamily="50" charset="-128"/>
                <a:cs typeface="Segoe UI" panose="020B0502040204020203" pitchFamily="34" charset="0"/>
              </a:rPr>
            </a:b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pic>
        <p:nvPicPr>
          <p:cNvPr id="5" name="図 4">
            <a:extLst>
              <a:ext uri="{FF2B5EF4-FFF2-40B4-BE49-F238E27FC236}">
                <a16:creationId xmlns:a16="http://schemas.microsoft.com/office/drawing/2014/main" id="{6793E526-91EF-4915-BAD6-429EDC03CA39}"/>
              </a:ext>
            </a:extLst>
          </p:cNvPr>
          <p:cNvPicPr>
            <a:picLocks noChangeAspect="1"/>
          </p:cNvPicPr>
          <p:nvPr/>
        </p:nvPicPr>
        <p:blipFill>
          <a:blip r:embed="rId3"/>
          <a:stretch>
            <a:fillRect/>
          </a:stretch>
        </p:blipFill>
        <p:spPr>
          <a:xfrm>
            <a:off x="5557611" y="2143472"/>
            <a:ext cx="6282795" cy="3773649"/>
          </a:xfrm>
          <a:prstGeom prst="rect">
            <a:avLst/>
          </a:prstGeom>
        </p:spPr>
      </p:pic>
      <p:sp>
        <p:nvSpPr>
          <p:cNvPr id="6" name="テキスト ボックス 5">
            <a:extLst>
              <a:ext uri="{FF2B5EF4-FFF2-40B4-BE49-F238E27FC236}">
                <a16:creationId xmlns:a16="http://schemas.microsoft.com/office/drawing/2014/main" id="{9157141B-C8AF-4432-862F-0B1B52A4421A}"/>
              </a:ext>
            </a:extLst>
          </p:cNvPr>
          <p:cNvSpPr txBox="1"/>
          <p:nvPr/>
        </p:nvSpPr>
        <p:spPr>
          <a:xfrm>
            <a:off x="746620" y="2150324"/>
            <a:ext cx="4588778" cy="3539430"/>
          </a:xfrm>
          <a:prstGeom prst="rect">
            <a:avLst/>
          </a:prstGeom>
          <a:noFill/>
        </p:spPr>
        <p:txBody>
          <a:bodyPr wrap="square" rtlCol="0">
            <a:spAutoFit/>
          </a:bodyPr>
          <a:lstStyle/>
          <a:p>
            <a:r>
              <a:rPr lang="ja-JP" altLang="en-US" sz="1600" b="1"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利用ケース</a:t>
            </a:r>
            <a:r>
              <a:rPr lang="en-US" altLang="ja-JP" sz="1600" b="1"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a:t>
            </a:r>
          </a:p>
          <a:p>
            <a:pPr marL="285750" indent="-285750">
              <a:buFont typeface="Wingdings" panose="05000000000000000000" pitchFamily="2" charset="2"/>
              <a:buChar char="l"/>
            </a:pP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Sales &amp; Marketing</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部長には自らの部署のみのデータを参照させ、他部署データを閲覧できないようにしたい。</a:t>
            </a:r>
            <a:endPar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endParaRPr>
          </a:p>
          <a:p>
            <a:pPr marL="285750" indent="-285750">
              <a:buFont typeface="Wingdings" panose="05000000000000000000" pitchFamily="2" charset="2"/>
              <a:buChar char="l"/>
            </a:pP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USA</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ユーザーは</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USA</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ユーザーのみのデータを参照させ、日本ユーザーのデータを参照できないようにしたい。</a:t>
            </a:r>
            <a:b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br>
            <a:endPar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endParaRPr>
          </a:p>
          <a:p>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行レベルセキュリティは、</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User</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 </a:t>
            </a:r>
            <a: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ID</a:t>
            </a: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と各グラフフィルタ条件をマッチさせる設定イメージで利用します。</a:t>
            </a:r>
            <a:br>
              <a:rPr lang="en-US" altLang="ja-JP"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br>
            <a:r>
              <a:rPr lang="ja-JP" altLang="en-US" sz="1600" dirty="0">
                <a:solidFill>
                  <a:schemeClr val="accent5">
                    <a:lumMod val="75000"/>
                  </a:schemeClr>
                </a:solidFill>
                <a:latin typeface="メイリオ" panose="020B0604030504040204" pitchFamily="50" charset="-128"/>
                <a:ea typeface="メイリオ" panose="020B0604030504040204" pitchFamily="50" charset="-128"/>
                <a:cs typeface="Segoe UI" panose="020B0502040204020203" pitchFamily="34" charset="0"/>
              </a:rPr>
              <a:t>詳細は以下を参照してください。</a:t>
            </a:r>
            <a:br>
              <a:rPr lang="en-US" altLang="ja-JP" sz="1600" b="1" dirty="0">
                <a:solidFill>
                  <a:schemeClr val="accent2">
                    <a:lumMod val="75000"/>
                  </a:schemeClr>
                </a:solidFill>
                <a:latin typeface="メイリオ" panose="020B0604030504040204" pitchFamily="50" charset="-128"/>
                <a:ea typeface="メイリオ" panose="020B0604030504040204" pitchFamily="50" charset="-128"/>
                <a:cs typeface="Segoe UI" panose="020B0502040204020203" pitchFamily="34" charset="0"/>
              </a:rPr>
            </a:b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https://docs.microsoft.com/en-us/power-bi/service-admin-rls</a:t>
            </a:r>
            <a:endParaRPr kumimoji="1" lang="ja-JP" altLang="en-US"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2084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関連データの活用と</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PDCA</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サイクル</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30" name="Picture 4" descr="A screenshot of a cell phone&#10;&#10;Description generated with very high confidence">
            <a:extLst>
              <a:ext uri="{FF2B5EF4-FFF2-40B4-BE49-F238E27FC236}">
                <a16:creationId xmlns:a16="http://schemas.microsoft.com/office/drawing/2014/main" id="{E38254CE-F195-4A6D-B534-84E8AEDF2B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85176" y="2116455"/>
            <a:ext cx="3806824" cy="3611245"/>
          </a:xfrm>
          <a:prstGeom prst="rect">
            <a:avLst/>
          </a:prstGeom>
        </p:spPr>
      </p:pic>
      <p:pic>
        <p:nvPicPr>
          <p:cNvPr id="31" name="Picture 5" descr="A close up of a screen&#10;&#10;Description generated with high confidence">
            <a:extLst>
              <a:ext uri="{FF2B5EF4-FFF2-40B4-BE49-F238E27FC236}">
                <a16:creationId xmlns:a16="http://schemas.microsoft.com/office/drawing/2014/main" id="{DDAED5DC-276F-4CAB-B001-EF5665E4E2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310925" y="1040504"/>
            <a:ext cx="4881075" cy="5569740"/>
          </a:xfrm>
          <a:prstGeom prst="rect">
            <a:avLst/>
          </a:prstGeom>
          <a:effectLst>
            <a:outerShdw blurRad="88900" dist="38100" dir="5400000" algn="t" rotWithShape="0">
              <a:prstClr val="black">
                <a:alpha val="25000"/>
              </a:prstClr>
            </a:outerShdw>
          </a:effectLst>
        </p:spPr>
      </p:pic>
      <p:cxnSp>
        <p:nvCxnSpPr>
          <p:cNvPr id="4" name="直線コネクタ 3">
            <a:extLst>
              <a:ext uri="{FF2B5EF4-FFF2-40B4-BE49-F238E27FC236}">
                <a16:creationId xmlns:a16="http://schemas.microsoft.com/office/drawing/2014/main" id="{5B8E53F6-09D3-4E3F-A85B-0B661D82A761}"/>
              </a:ext>
            </a:extLst>
          </p:cNvPr>
          <p:cNvCxnSpPr>
            <a:cxnSpLocks/>
          </p:cNvCxnSpPr>
          <p:nvPr/>
        </p:nvCxnSpPr>
        <p:spPr>
          <a:xfrm>
            <a:off x="1006678" y="3649211"/>
            <a:ext cx="0" cy="2793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7B10F84-FA2E-4739-B6C9-C73060E0B1FE}"/>
              </a:ext>
            </a:extLst>
          </p:cNvPr>
          <p:cNvCxnSpPr>
            <a:cxnSpLocks/>
          </p:cNvCxnSpPr>
          <p:nvPr/>
        </p:nvCxnSpPr>
        <p:spPr>
          <a:xfrm flipH="1">
            <a:off x="1015068" y="6418976"/>
            <a:ext cx="637563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F52A93D4-058F-4F0F-8A7E-2187FAF30B5D}"/>
              </a:ext>
            </a:extLst>
          </p:cNvPr>
          <p:cNvSpPr/>
          <p:nvPr/>
        </p:nvSpPr>
        <p:spPr>
          <a:xfrm>
            <a:off x="1979801" y="6165909"/>
            <a:ext cx="377505" cy="2432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83C72E1E-14E2-4AC9-ADC8-17F3CA0852A0}"/>
              </a:ext>
            </a:extLst>
          </p:cNvPr>
          <p:cNvSpPr/>
          <p:nvPr/>
        </p:nvSpPr>
        <p:spPr>
          <a:xfrm>
            <a:off x="2677485" y="5318621"/>
            <a:ext cx="367719" cy="1108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正方形/長方形 27">
            <a:extLst>
              <a:ext uri="{FF2B5EF4-FFF2-40B4-BE49-F238E27FC236}">
                <a16:creationId xmlns:a16="http://schemas.microsoft.com/office/drawing/2014/main" id="{DC01D634-91EA-4156-8BE3-F1C7B7597362}"/>
              </a:ext>
            </a:extLst>
          </p:cNvPr>
          <p:cNvSpPr/>
          <p:nvPr/>
        </p:nvSpPr>
        <p:spPr>
          <a:xfrm>
            <a:off x="3358391" y="4739779"/>
            <a:ext cx="366321" cy="1688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正方形/長方形 28">
            <a:extLst>
              <a:ext uri="{FF2B5EF4-FFF2-40B4-BE49-F238E27FC236}">
                <a16:creationId xmlns:a16="http://schemas.microsoft.com/office/drawing/2014/main" id="{2F286AD0-2944-4DF9-BD52-8DA1F87843BF}"/>
              </a:ext>
            </a:extLst>
          </p:cNvPr>
          <p:cNvSpPr/>
          <p:nvPr/>
        </p:nvSpPr>
        <p:spPr>
          <a:xfrm>
            <a:off x="4047687" y="5025005"/>
            <a:ext cx="339755" cy="13883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4FAB9C37-812D-4BC0-8725-848E45590F7F}"/>
              </a:ext>
            </a:extLst>
          </p:cNvPr>
          <p:cNvSpPr/>
          <p:nvPr/>
        </p:nvSpPr>
        <p:spPr>
          <a:xfrm>
            <a:off x="4728594" y="5142452"/>
            <a:ext cx="321579" cy="12891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正方形/長方形 32">
            <a:extLst>
              <a:ext uri="{FF2B5EF4-FFF2-40B4-BE49-F238E27FC236}">
                <a16:creationId xmlns:a16="http://schemas.microsoft.com/office/drawing/2014/main" id="{F94B9625-B3E7-4F94-A333-3A2AE66B8A4B}"/>
              </a:ext>
            </a:extLst>
          </p:cNvPr>
          <p:cNvSpPr/>
          <p:nvPr/>
        </p:nvSpPr>
        <p:spPr>
          <a:xfrm>
            <a:off x="5367555" y="5176009"/>
            <a:ext cx="321579" cy="1248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正方形/長方形 33">
            <a:extLst>
              <a:ext uri="{FF2B5EF4-FFF2-40B4-BE49-F238E27FC236}">
                <a16:creationId xmlns:a16="http://schemas.microsoft.com/office/drawing/2014/main" id="{A3B37759-106F-4E02-9D05-C74F2125C193}"/>
              </a:ext>
            </a:extLst>
          </p:cNvPr>
          <p:cNvSpPr/>
          <p:nvPr/>
        </p:nvSpPr>
        <p:spPr>
          <a:xfrm>
            <a:off x="6056850" y="3976382"/>
            <a:ext cx="327172" cy="2449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正方形/長方形 34">
            <a:extLst>
              <a:ext uri="{FF2B5EF4-FFF2-40B4-BE49-F238E27FC236}">
                <a16:creationId xmlns:a16="http://schemas.microsoft.com/office/drawing/2014/main" id="{14693E21-1379-499B-9150-F94A9AC15A29}"/>
              </a:ext>
            </a:extLst>
          </p:cNvPr>
          <p:cNvSpPr/>
          <p:nvPr/>
        </p:nvSpPr>
        <p:spPr>
          <a:xfrm>
            <a:off x="6712590" y="3716324"/>
            <a:ext cx="325773" cy="2711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a:extLst>
              <a:ext uri="{FF2B5EF4-FFF2-40B4-BE49-F238E27FC236}">
                <a16:creationId xmlns:a16="http://schemas.microsoft.com/office/drawing/2014/main" id="{E4A0B3E6-D318-430C-B2A5-E5299389D9F5}"/>
              </a:ext>
            </a:extLst>
          </p:cNvPr>
          <p:cNvSpPr/>
          <p:nvPr/>
        </p:nvSpPr>
        <p:spPr>
          <a:xfrm>
            <a:off x="1276525" y="6224632"/>
            <a:ext cx="367718" cy="2027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59AEF775-0C3D-4A04-BE94-19CD64A2BB0F}"/>
              </a:ext>
            </a:extLst>
          </p:cNvPr>
          <p:cNvCxnSpPr/>
          <p:nvPr/>
        </p:nvCxnSpPr>
        <p:spPr>
          <a:xfrm flipV="1">
            <a:off x="2231471" y="4882393"/>
            <a:ext cx="427839" cy="1140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BB56DB3-B926-4EE0-BA5F-930D4D03E2A0}"/>
              </a:ext>
            </a:extLst>
          </p:cNvPr>
          <p:cNvCxnSpPr>
            <a:cxnSpLocks/>
          </p:cNvCxnSpPr>
          <p:nvPr/>
        </p:nvCxnSpPr>
        <p:spPr>
          <a:xfrm>
            <a:off x="3566719" y="4497898"/>
            <a:ext cx="1911292" cy="3844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A4388E3-2449-4F83-86CB-5E8FE4748150}"/>
              </a:ext>
            </a:extLst>
          </p:cNvPr>
          <p:cNvCxnSpPr>
            <a:cxnSpLocks/>
          </p:cNvCxnSpPr>
          <p:nvPr/>
        </p:nvCxnSpPr>
        <p:spPr>
          <a:xfrm flipV="1">
            <a:off x="5732477" y="3808602"/>
            <a:ext cx="223707" cy="7745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プレースホルダー 3">
            <a:extLst>
              <a:ext uri="{FF2B5EF4-FFF2-40B4-BE49-F238E27FC236}">
                <a16:creationId xmlns:a16="http://schemas.microsoft.com/office/drawing/2014/main" id="{E239AD8A-33CF-42B7-9531-5919393E5C0E}"/>
              </a:ext>
            </a:extLst>
          </p:cNvPr>
          <p:cNvSpPr>
            <a:spLocks noGrp="1"/>
          </p:cNvSpPr>
          <p:nvPr>
            <p:ph type="body" sz="quarter" idx="10"/>
          </p:nvPr>
        </p:nvSpPr>
        <p:spPr>
          <a:xfrm>
            <a:off x="617977" y="1204261"/>
            <a:ext cx="6856614" cy="409297"/>
          </a:xfrm>
        </p:spPr>
        <p:txBody>
          <a:bodyPr>
            <a:noAutofit/>
          </a:bodyPr>
          <a:lstStyle/>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業務効率化・</a:t>
            </a:r>
            <a:r>
              <a:rPr lang="en-US" altLang="ja-JP" dirty="0">
                <a:solidFill>
                  <a:srgbClr val="7030A0"/>
                </a:solidFill>
                <a:latin typeface="Meiryo UI" panose="020B0604030504040204" pitchFamily="50" charset="-128"/>
                <a:ea typeface="Meiryo UI" panose="020B0604030504040204" pitchFamily="50" charset="-128"/>
              </a:rPr>
              <a:t>Digital</a:t>
            </a:r>
            <a:r>
              <a:rPr lang="ja-JP" altLang="en-US" dirty="0">
                <a:solidFill>
                  <a:srgbClr val="7030A0"/>
                </a:solidFill>
                <a:latin typeface="Meiryo UI" panose="020B0604030504040204" pitchFamily="50" charset="-128"/>
                <a:ea typeface="Meiryo UI" panose="020B0604030504040204" pitchFamily="50" charset="-128"/>
              </a:rPr>
              <a:t> </a:t>
            </a:r>
            <a:r>
              <a:rPr lang="en-US" altLang="ja-JP" dirty="0">
                <a:solidFill>
                  <a:srgbClr val="7030A0"/>
                </a:solidFill>
                <a:latin typeface="Meiryo UI" panose="020B0604030504040204" pitchFamily="50" charset="-128"/>
                <a:ea typeface="Meiryo UI" panose="020B0604030504040204" pitchFamily="50" charset="-128"/>
              </a:rPr>
              <a:t>Transformation</a:t>
            </a:r>
            <a:r>
              <a:rPr lang="ja-JP" altLang="en-US" dirty="0">
                <a:solidFill>
                  <a:srgbClr val="7030A0"/>
                </a:solidFill>
                <a:latin typeface="Meiryo UI" panose="020B0604030504040204" pitchFamily="50" charset="-128"/>
                <a:ea typeface="Meiryo UI" panose="020B0604030504040204" pitchFamily="50" charset="-128"/>
              </a:rPr>
              <a:t>の</a:t>
            </a:r>
            <a:r>
              <a:rPr lang="en-US" altLang="ja-JP" dirty="0">
                <a:solidFill>
                  <a:srgbClr val="7030A0"/>
                </a:solidFill>
                <a:latin typeface="Meiryo UI" panose="020B0604030504040204" pitchFamily="50" charset="-128"/>
                <a:ea typeface="Meiryo UI" panose="020B0604030504040204" pitchFamily="50" charset="-128"/>
              </a:rPr>
              <a:t>PDCA</a:t>
            </a:r>
            <a:r>
              <a:rPr lang="ja-JP" altLang="en-US" dirty="0">
                <a:solidFill>
                  <a:srgbClr val="7030A0"/>
                </a:solidFill>
                <a:latin typeface="Meiryo UI" panose="020B0604030504040204" pitchFamily="50" charset="-128"/>
                <a:ea typeface="Meiryo UI" panose="020B0604030504040204" pitchFamily="50" charset="-128"/>
              </a:rPr>
              <a:t>サイクルを回す</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利用状況の推移を把握して課題を認識する。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課題を認識して次のアクションを打つ。</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en-US" altLang="ja-JP" dirty="0">
                <a:solidFill>
                  <a:srgbClr val="7030A0"/>
                </a:solidFill>
                <a:latin typeface="Meiryo UI" panose="020B0604030504040204" pitchFamily="50" charset="-128"/>
                <a:ea typeface="Meiryo UI" panose="020B0604030504040204" pitchFamily="50" charset="-128"/>
              </a:rPr>
              <a:t>KPI</a:t>
            </a:r>
            <a:r>
              <a:rPr lang="ja-JP" altLang="en-US" dirty="0">
                <a:solidFill>
                  <a:srgbClr val="7030A0"/>
                </a:solidFill>
                <a:latin typeface="Meiryo UI" panose="020B0604030504040204" pitchFamily="50" charset="-128"/>
                <a:ea typeface="Meiryo UI" panose="020B0604030504040204" pitchFamily="50" charset="-128"/>
              </a:rPr>
              <a:t>策定</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部門別・職種毎に分析のニーズ</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l"/>
            </a:pPr>
            <a:r>
              <a:rPr lang="ja-JP" altLang="en-US" dirty="0">
                <a:solidFill>
                  <a:srgbClr val="7030A0"/>
                </a:solidFill>
                <a:latin typeface="Meiryo UI" panose="020B0604030504040204" pitchFamily="50" charset="-128"/>
                <a:ea typeface="Meiryo UI" panose="020B0604030504040204" pitchFamily="50" charset="-128"/>
              </a:rPr>
              <a:t>ユーザーアンケート・交通費削減等効果測定からのアクション策定</a:t>
            </a: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AE7FF578-D3C7-4733-ABF5-7140682B30AB}"/>
              </a:ext>
            </a:extLst>
          </p:cNvPr>
          <p:cNvSpPr txBox="1"/>
          <p:nvPr/>
        </p:nvSpPr>
        <p:spPr>
          <a:xfrm>
            <a:off x="1308683" y="3850547"/>
            <a:ext cx="2004969" cy="461665"/>
          </a:xfrm>
          <a:prstGeom prst="rect">
            <a:avLst/>
          </a:prstGeom>
          <a:noFill/>
        </p:spPr>
        <p:txBody>
          <a:bodyPr wrap="square" rtlCol="0">
            <a:spAutoFit/>
          </a:bodyPr>
          <a:lstStyle/>
          <a:p>
            <a:r>
              <a:rPr lang="ja-JP" altLang="en-US" sz="2400" b="1" dirty="0">
                <a:solidFill>
                  <a:schemeClr val="accent2"/>
                </a:solidFill>
              </a:rPr>
              <a:t>定点観測！</a:t>
            </a:r>
            <a:endParaRPr kumimoji="1" lang="ja-JP" altLang="en-US" sz="2400" b="1" dirty="0">
              <a:solidFill>
                <a:schemeClr val="accent2"/>
              </a:solidFill>
            </a:endParaRPr>
          </a:p>
        </p:txBody>
      </p:sp>
    </p:spTree>
    <p:extLst>
      <p:ext uri="{BB962C8B-B14F-4D97-AF65-F5344CB8AC3E}">
        <p14:creationId xmlns:p14="http://schemas.microsoft.com/office/powerpoint/2010/main" val="3191929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7" name="図 6">
            <a:extLst>
              <a:ext uri="{FF2B5EF4-FFF2-40B4-BE49-F238E27FC236}">
                <a16:creationId xmlns:a16="http://schemas.microsoft.com/office/drawing/2014/main" id="{E0E4F59E-F62C-4318-A64E-6AABF19D75EC}"/>
              </a:ext>
            </a:extLst>
          </p:cNvPr>
          <p:cNvPicPr>
            <a:picLocks noChangeAspect="1"/>
          </p:cNvPicPr>
          <p:nvPr/>
        </p:nvPicPr>
        <p:blipFill rotWithShape="1">
          <a:blip r:embed="rId3"/>
          <a:srcRect l="2184" t="17088" r="19057" b="2221"/>
          <a:stretch/>
        </p:blipFill>
        <p:spPr>
          <a:xfrm>
            <a:off x="1446245" y="1496985"/>
            <a:ext cx="9155698" cy="5081097"/>
          </a:xfrm>
          <a:prstGeom prst="rect">
            <a:avLst/>
          </a:prstGeom>
        </p:spPr>
      </p:pic>
      <p:sp>
        <p:nvSpPr>
          <p:cNvPr id="8" name="テキスト ボックス 7">
            <a:extLst>
              <a:ext uri="{FF2B5EF4-FFF2-40B4-BE49-F238E27FC236}">
                <a16:creationId xmlns:a16="http://schemas.microsoft.com/office/drawing/2014/main" id="{D85EA9DA-0D15-4C73-9C82-DBEE1F999FBC}"/>
              </a:ext>
            </a:extLst>
          </p:cNvPr>
          <p:cNvSpPr txBox="1"/>
          <p:nvPr/>
        </p:nvSpPr>
        <p:spPr>
          <a:xfrm>
            <a:off x="892257" y="1061011"/>
            <a:ext cx="10752604"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Segoe UI" panose="020B0502040204020203" pitchFamily="34" charset="0"/>
              </a:rPr>
              <a:t>例：組織別制限（</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の未適応時、すべての会社の数値が表示される。</a:t>
            </a: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4257017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a:lnSpc>
                <a:spcPct val="120000"/>
              </a:lnSpc>
              <a:spcBef>
                <a:spcPts val="600"/>
              </a:spcBef>
            </a:pPr>
            <a:r>
              <a:rPr lang="ja-JP" altLang="en-US"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6" name="図 5">
            <a:extLst>
              <a:ext uri="{FF2B5EF4-FFF2-40B4-BE49-F238E27FC236}">
                <a16:creationId xmlns:a16="http://schemas.microsoft.com/office/drawing/2014/main" id="{6543E909-C636-46C4-8B97-558FAF352D42}"/>
              </a:ext>
            </a:extLst>
          </p:cNvPr>
          <p:cNvPicPr>
            <a:picLocks noChangeAspect="1"/>
          </p:cNvPicPr>
          <p:nvPr/>
        </p:nvPicPr>
        <p:blipFill rotWithShape="1">
          <a:blip r:embed="rId3"/>
          <a:srcRect l="2538" t="17045" r="18898" b="2209"/>
          <a:stretch/>
        </p:blipFill>
        <p:spPr>
          <a:xfrm>
            <a:off x="1436915" y="1492899"/>
            <a:ext cx="9190652" cy="5116444"/>
          </a:xfrm>
          <a:prstGeom prst="rect">
            <a:avLst/>
          </a:prstGeom>
        </p:spPr>
      </p:pic>
      <p:sp>
        <p:nvSpPr>
          <p:cNvPr id="10" name="正方形/長方形 9">
            <a:extLst>
              <a:ext uri="{FF2B5EF4-FFF2-40B4-BE49-F238E27FC236}">
                <a16:creationId xmlns:a16="http://schemas.microsoft.com/office/drawing/2014/main" id="{F9711915-4219-4415-B5CC-F756301FCEC8}"/>
              </a:ext>
            </a:extLst>
          </p:cNvPr>
          <p:cNvSpPr/>
          <p:nvPr/>
        </p:nvSpPr>
        <p:spPr>
          <a:xfrm>
            <a:off x="9250935" y="3323096"/>
            <a:ext cx="1339310"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D1E0C30F-4C41-4144-9812-D62040A549B3}"/>
              </a:ext>
            </a:extLst>
          </p:cNvPr>
          <p:cNvSpPr/>
          <p:nvPr/>
        </p:nvSpPr>
        <p:spPr>
          <a:xfrm>
            <a:off x="1567543" y="3158255"/>
            <a:ext cx="942392"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B0E0C1DD-3611-46CC-9AC0-E45E2DCE862A}"/>
              </a:ext>
            </a:extLst>
          </p:cNvPr>
          <p:cNvSpPr/>
          <p:nvPr/>
        </p:nvSpPr>
        <p:spPr>
          <a:xfrm>
            <a:off x="5747657" y="3124042"/>
            <a:ext cx="550506" cy="1976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58DEF2AB-E03E-4122-87B2-0DAD44478CE7}"/>
              </a:ext>
            </a:extLst>
          </p:cNvPr>
          <p:cNvSpPr txBox="1"/>
          <p:nvPr/>
        </p:nvSpPr>
        <p:spPr>
          <a:xfrm>
            <a:off x="892257" y="1061011"/>
            <a:ext cx="1095261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Segoe UI" panose="020B0502040204020203" pitchFamily="34" charset="0"/>
              </a:rPr>
              <a:t>例：組織別制限（</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を適応した場合、すべての数値が</a:t>
            </a:r>
            <a:r>
              <a:rPr lang="en-US" altLang="ja-JP" dirty="0" err="1">
                <a:latin typeface="メイリオ" panose="020B0604030504040204" pitchFamily="50" charset="-128"/>
                <a:ea typeface="メイリオ" panose="020B0604030504040204" pitchFamily="50" charset="-128"/>
                <a:cs typeface="Segoe UI" panose="020B0502040204020203" pitchFamily="34" charset="0"/>
              </a:rPr>
              <a:t>Conotoso</a:t>
            </a:r>
            <a:r>
              <a:rPr lang="en-US" altLang="ja-JP" dirty="0">
                <a:latin typeface="メイリオ" panose="020B0604030504040204" pitchFamily="50" charset="-128"/>
                <a:ea typeface="メイリオ" panose="020B0604030504040204" pitchFamily="50" charset="-128"/>
                <a:cs typeface="Segoe UI" panose="020B0502040204020203" pitchFamily="34" charset="0"/>
              </a:rPr>
              <a:t>-East</a:t>
            </a:r>
            <a:r>
              <a:rPr lang="ja-JP" altLang="en-US" dirty="0">
                <a:latin typeface="メイリオ" panose="020B0604030504040204" pitchFamily="50" charset="-128"/>
                <a:ea typeface="メイリオ" panose="020B0604030504040204" pitchFamily="50" charset="-128"/>
                <a:cs typeface="Segoe UI" panose="020B0502040204020203" pitchFamily="34" charset="0"/>
              </a:rPr>
              <a:t>のものに限定される。</a:t>
            </a:r>
            <a:endParaRPr kumimoji="1" lang="ja-JP" altLang="en-US" sz="2000" dirty="0">
              <a:latin typeface="メイリオ" panose="020B0604030504040204" pitchFamily="50" charset="-128"/>
              <a:ea typeface="メイリオ" panose="020B0604030504040204" pitchFamily="50" charset="-128"/>
              <a:cs typeface="Segoe UI" panose="020B0502040204020203" pitchFamily="34" charset="0"/>
            </a:endParaRPr>
          </a:p>
        </p:txBody>
      </p:sp>
    </p:spTree>
    <p:extLst>
      <p:ext uri="{BB962C8B-B14F-4D97-AF65-F5344CB8AC3E}">
        <p14:creationId xmlns:p14="http://schemas.microsoft.com/office/powerpoint/2010/main" val="760355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EA638BD-402C-4013-9982-D705F2339C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タイトル 1">
            <a:extLst>
              <a:ext uri="{FF2B5EF4-FFF2-40B4-BE49-F238E27FC236}">
                <a16:creationId xmlns:a16="http://schemas.microsoft.com/office/drawing/2014/main" id="{25B108C5-7F2C-4326-903C-6F821349E348}"/>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組織階層による閲覧範囲の限定について</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z="280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11" name="テキスト ボックス 10">
            <a:extLst>
              <a:ext uri="{FF2B5EF4-FFF2-40B4-BE49-F238E27FC236}">
                <a16:creationId xmlns:a16="http://schemas.microsoft.com/office/drawing/2014/main" id="{C5978C57-1358-47A4-8B9C-5F9FFD0BC1B1}"/>
              </a:ext>
            </a:extLst>
          </p:cNvPr>
          <p:cNvSpPr txBox="1"/>
          <p:nvPr/>
        </p:nvSpPr>
        <p:spPr>
          <a:xfrm>
            <a:off x="159391" y="1788199"/>
            <a:ext cx="4890781" cy="2800767"/>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cs typeface="Segoe UI" panose="020B0502040204020203" pitchFamily="34" charset="0"/>
              </a:rPr>
              <a:t>本サンプルグラフ（</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Office365</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Teams</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 </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Usage</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）では、</a:t>
            </a:r>
            <a:r>
              <a:rPr lang="ja-JP" altLang="en-US" sz="1600" b="1" dirty="0">
                <a:solidFill>
                  <a:srgbClr val="00B050"/>
                </a:solidFill>
                <a:latin typeface="メイリオ" panose="020B0604030504040204" pitchFamily="50" charset="-128"/>
                <a:ea typeface="メイリオ" panose="020B0604030504040204" pitchFamily="50" charset="-128"/>
                <a:cs typeface="Segoe UI" panose="020B0502040204020203" pitchFamily="34" charset="0"/>
              </a:rPr>
              <a:t>組織レイヤを利用した行レベルセキュリティを利用することを想定</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しています。</a:t>
            </a:r>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r>
              <a:rPr lang="en-US" altLang="ja-JP" sz="1600" dirty="0">
                <a:latin typeface="メイリオ" panose="020B0604030504040204" pitchFamily="50" charset="-128"/>
                <a:ea typeface="メイリオ" panose="020B0604030504040204" pitchFamily="50" charset="-128"/>
                <a:cs typeface="Segoe UI" panose="020B0502040204020203" pitchFamily="34" charset="0"/>
              </a:rPr>
              <a:t>Company</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（会社）・</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Division</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（事業部・部）・</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Department</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（部</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or</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課）の情報から</a:t>
            </a:r>
            <a:r>
              <a:rPr lang="en-US" altLang="ja-JP" sz="1600" dirty="0">
                <a:latin typeface="メイリオ" panose="020B0604030504040204" pitchFamily="50" charset="-128"/>
                <a:ea typeface="メイリオ" panose="020B0604030504040204" pitchFamily="50" charset="-128"/>
                <a:cs typeface="Segoe UI" panose="020B0502040204020203" pitchFamily="34" charset="0"/>
              </a:rPr>
              <a:t>Role</a:t>
            </a:r>
            <a:r>
              <a:rPr lang="ja-JP" altLang="en-US" sz="1600" dirty="0">
                <a:latin typeface="メイリオ" panose="020B0604030504040204" pitchFamily="50" charset="-128"/>
                <a:ea typeface="メイリオ" panose="020B0604030504040204" pitchFamily="50" charset="-128"/>
                <a:cs typeface="Segoe UI" panose="020B0502040204020203" pitchFamily="34" charset="0"/>
              </a:rPr>
              <a:t>を定義して、定義した組織データのみ閲覧できることを目的としています。</a:t>
            </a:r>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endParaRPr lang="en-US" altLang="ja-JP" sz="1600" dirty="0">
              <a:latin typeface="メイリオ" panose="020B0604030504040204" pitchFamily="50" charset="-128"/>
              <a:ea typeface="メイリオ" panose="020B0604030504040204" pitchFamily="50" charset="-128"/>
              <a:cs typeface="Segoe UI" panose="020B0502040204020203" pitchFamily="34" charset="0"/>
            </a:endParaRPr>
          </a:p>
          <a:p>
            <a:r>
              <a:rPr lang="ja-JP" altLang="en-US"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ただし、</a:t>
            </a:r>
            <a:r>
              <a:rPr lang="en-US" altLang="ja-JP"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SharePoint Site Usage</a:t>
            </a:r>
            <a:r>
              <a:rPr lang="ja-JP" altLang="en-US" sz="1600" dirty="0">
                <a:solidFill>
                  <a:srgbClr val="FF0000"/>
                </a:solidFill>
                <a:latin typeface="メイリオ" panose="020B0604030504040204" pitchFamily="50" charset="-128"/>
                <a:ea typeface="メイリオ" panose="020B0604030504040204" pitchFamily="50" charset="-128"/>
                <a:cs typeface="Segoe UI" panose="020B0502040204020203" pitchFamily="34" charset="0"/>
              </a:rPr>
              <a:t>のグラフでは組織フィルタが有効でない場合があるため注意ください。</a:t>
            </a:r>
          </a:p>
        </p:txBody>
      </p:sp>
      <p:graphicFrame>
        <p:nvGraphicFramePr>
          <p:cNvPr id="12" name="表 11">
            <a:extLst>
              <a:ext uri="{FF2B5EF4-FFF2-40B4-BE49-F238E27FC236}">
                <a16:creationId xmlns:a16="http://schemas.microsoft.com/office/drawing/2014/main" id="{99E5C506-8911-43C8-B89C-1043E09D6A24}"/>
              </a:ext>
            </a:extLst>
          </p:cNvPr>
          <p:cNvGraphicFramePr>
            <a:graphicFrameLocks noGrp="1"/>
          </p:cNvGraphicFramePr>
          <p:nvPr>
            <p:extLst>
              <p:ext uri="{D42A27DB-BD31-4B8C-83A1-F6EECF244321}">
                <p14:modId xmlns:p14="http://schemas.microsoft.com/office/powerpoint/2010/main" val="3019265133"/>
              </p:ext>
            </p:extLst>
          </p:nvPr>
        </p:nvGraphicFramePr>
        <p:xfrm>
          <a:off x="5125673" y="977318"/>
          <a:ext cx="6962861" cy="5760720"/>
        </p:xfrm>
        <a:graphic>
          <a:graphicData uri="http://schemas.openxmlformats.org/drawingml/2006/table">
            <a:tbl>
              <a:tblPr firstRow="1" bandRow="1">
                <a:tableStyleId>{6E25E649-3F16-4E02-A733-19D2CDBF48F0}</a:tableStyleId>
              </a:tblPr>
              <a:tblGrid>
                <a:gridCol w="1367406">
                  <a:extLst>
                    <a:ext uri="{9D8B030D-6E8A-4147-A177-3AD203B41FA5}">
                      <a16:colId xmlns:a16="http://schemas.microsoft.com/office/drawing/2014/main" val="1427595421"/>
                    </a:ext>
                  </a:extLst>
                </a:gridCol>
                <a:gridCol w="2139193">
                  <a:extLst>
                    <a:ext uri="{9D8B030D-6E8A-4147-A177-3AD203B41FA5}">
                      <a16:colId xmlns:a16="http://schemas.microsoft.com/office/drawing/2014/main" val="1229093471"/>
                    </a:ext>
                  </a:extLst>
                </a:gridCol>
                <a:gridCol w="1249959">
                  <a:extLst>
                    <a:ext uri="{9D8B030D-6E8A-4147-A177-3AD203B41FA5}">
                      <a16:colId xmlns:a16="http://schemas.microsoft.com/office/drawing/2014/main" val="2397939659"/>
                    </a:ext>
                  </a:extLst>
                </a:gridCol>
                <a:gridCol w="2206303">
                  <a:extLst>
                    <a:ext uri="{9D8B030D-6E8A-4147-A177-3AD203B41FA5}">
                      <a16:colId xmlns:a16="http://schemas.microsoft.com/office/drawing/2014/main" val="793326329"/>
                    </a:ext>
                  </a:extLst>
                </a:gridCol>
              </a:tblGrid>
              <a:tr h="223207">
                <a:tc>
                  <a:txBody>
                    <a:bodyPr/>
                    <a:lstStyle/>
                    <a:p>
                      <a:pPr algn="ctr"/>
                      <a:r>
                        <a:rPr kumimoji="1" lang="ja-JP" altLang="en-US" sz="1400" dirty="0">
                          <a:latin typeface="メイリオ" panose="020B0604030504040204" pitchFamily="50" charset="-128"/>
                          <a:ea typeface="メイリオ" panose="020B0604030504040204" pitchFamily="50" charset="-128"/>
                        </a:rPr>
                        <a:t>テンプレート</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グラフ種類</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組織フィルタ</a:t>
                      </a:r>
                    </a:p>
                  </a:txBody>
                  <a:tcPr/>
                </a:tc>
                <a:tc>
                  <a:txBody>
                    <a:bodyPr/>
                    <a:lstStyle/>
                    <a:p>
                      <a:pPr algn="ctr"/>
                      <a:r>
                        <a:rPr kumimoji="1" lang="ja-JP" altLang="en-US" sz="1400" dirty="0">
                          <a:latin typeface="メイリオ" panose="020B0604030504040204" pitchFamily="50" charset="-128"/>
                          <a:ea typeface="メイリオ" panose="020B0604030504040204" pitchFamily="50" charset="-128"/>
                        </a:rPr>
                        <a:t>備考</a:t>
                      </a:r>
                    </a:p>
                  </a:txBody>
                  <a:tcPr/>
                </a:tc>
                <a:extLst>
                  <a:ext uri="{0D108BD9-81ED-4DB2-BD59-A6C34878D82A}">
                    <a16:rowId xmlns:a16="http://schemas.microsoft.com/office/drawing/2014/main" val="322760157"/>
                  </a:ext>
                </a:extLst>
              </a:tr>
              <a:tr h="189726">
                <a:tc>
                  <a:txBody>
                    <a:bodyPr/>
                    <a:lstStyle/>
                    <a:p>
                      <a:pPr algn="l"/>
                      <a:r>
                        <a:rPr kumimoji="1" lang="en-US" altLang="ja-JP" sz="1000" dirty="0">
                          <a:latin typeface="メイリオ" panose="020B0604030504040204" pitchFamily="50" charset="-128"/>
                          <a:ea typeface="メイリオ" panose="020B0604030504040204" pitchFamily="50" charset="-128"/>
                        </a:rPr>
                        <a:t>Office365</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Office365</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Usage KPI &amp; Status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000" b="1" dirty="0">
                          <a:solidFill>
                            <a:srgbClr val="00B050"/>
                          </a:solidFill>
                          <a:latin typeface="メイリオ" panose="020B0604030504040204" pitchFamily="50" charset="-128"/>
                          <a:ea typeface="メイリオ" panose="020B0604030504040204" pitchFamily="50" charset="-128"/>
                        </a:rPr>
                        <a:t>有効</a:t>
                      </a:r>
                    </a:p>
                  </a:txBody>
                  <a:tcPr/>
                </a:tc>
                <a:tc>
                  <a:txBody>
                    <a:bodyPr/>
                    <a:lstStyle/>
                    <a:p>
                      <a:pPr algn="l"/>
                      <a:endParaRPr kumimoji="1" lang="ja-JP" altLang="en-US" sz="10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007447954"/>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Office365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428872016"/>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User Questionnaire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314465707"/>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err="1">
                          <a:latin typeface="メイリオ" panose="020B0604030504040204" pitchFamily="50" charset="-128"/>
                          <a:ea typeface="メイリオ" panose="020B0604030504040204" pitchFamily="50" charset="-128"/>
                        </a:rPr>
                        <a:t>SfB</a:t>
                      </a:r>
                      <a:r>
                        <a:rPr kumimoji="1" lang="en-US" altLang="ja-JP" sz="1000" dirty="0">
                          <a:latin typeface="メイリオ" panose="020B0604030504040204" pitchFamily="50" charset="-128"/>
                          <a:ea typeface="メイリオ" panose="020B0604030504040204" pitchFamily="50" charset="-128"/>
                        </a:rPr>
                        <a:t> to Teams Transition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857456041"/>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E-mail User/BOX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3460578938"/>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Skype for Business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042703472"/>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OneDrive for Business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434167429"/>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algn="l"/>
                      <a:r>
                        <a:rPr kumimoji="1" lang="en-US" altLang="ja-JP" sz="1000" dirty="0">
                          <a:latin typeface="メイリオ" panose="020B0604030504040204" pitchFamily="50" charset="-128"/>
                          <a:ea typeface="メイリオ" panose="020B0604030504040204" pitchFamily="50" charset="-128"/>
                        </a:rPr>
                        <a:t>OneDrive Account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12246504"/>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SharePoint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有効</a:t>
                      </a:r>
                      <a:endParaRPr kumimoji="1" lang="ja-JP" altLang="en-US" sz="1000" b="1"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580131840"/>
                  </a:ext>
                </a:extLst>
              </a:tr>
              <a:tr h="558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highlight>
                          <a:srgbClr val="FFFF00"/>
                        </a:highligh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highlight>
                            <a:srgbClr val="FFFF00"/>
                          </a:highlight>
                          <a:latin typeface="メイリオ" panose="020B0604030504040204" pitchFamily="50" charset="-128"/>
                          <a:ea typeface="メイリオ" panose="020B0604030504040204" pitchFamily="50" charset="-128"/>
                        </a:rPr>
                        <a:t>SharePoint Site Usage</a:t>
                      </a:r>
                      <a:endParaRPr kumimoji="1" lang="ja-JP" altLang="en-US" sz="1000" dirty="0">
                        <a:highlight>
                          <a:srgbClr val="FFFF00"/>
                        </a:highlight>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FF0000"/>
                          </a:solidFill>
                          <a:effectLst/>
                          <a:highlight>
                            <a:srgbClr val="FFFF00"/>
                          </a:highlight>
                          <a:uLnTx/>
                          <a:uFillTx/>
                          <a:latin typeface="メイリオ" panose="020B0604030504040204" pitchFamily="50" charset="-128"/>
                          <a:ea typeface="メイリオ" panose="020B0604030504040204" pitchFamily="50" charset="-128"/>
                          <a:cs typeface="+mn-cs"/>
                        </a:rPr>
                        <a:t>無効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フィルタされないため、どの</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Role</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でもテナントすべての</a:t>
                      </a: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SPO</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情報が閲覧できる。</a:t>
                      </a:r>
                      <a:b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URL</a:t>
                      </a:r>
                      <a:r>
                        <a:rPr kumimoji="1" lang="ja-JP" altLang="en-US" sz="1000" u="none" strike="noStrike" kern="1200" cap="none" spc="0" normalizeH="0" baseline="0" noProof="0" dirty="0" err="1">
                          <a:ln>
                            <a:noFill/>
                          </a:ln>
                          <a:effectLst/>
                          <a:highlight>
                            <a:srgbClr val="FFFF00"/>
                          </a:highlight>
                          <a:uLnTx/>
                          <a:uFillTx/>
                          <a:latin typeface="メイリオ" panose="020B0604030504040204" pitchFamily="50" charset="-128"/>
                          <a:ea typeface="メイリオ" panose="020B0604030504040204" pitchFamily="50" charset="-128"/>
                        </a:rPr>
                        <a:t>での</a:t>
                      </a:r>
                      <a:r>
                        <a:rPr kumimoji="1" lang="ja-JP" altLang="en-US" sz="1000" u="none" strike="noStrike" kern="1200" cap="none" spc="0" normalizeH="0" baseline="0" noProof="0" dirty="0">
                          <a:ln>
                            <a:noFill/>
                          </a:ln>
                          <a:effectLst/>
                          <a:highlight>
                            <a:srgbClr val="FFFF00"/>
                          </a:highlight>
                          <a:uLnTx/>
                          <a:uFillTx/>
                          <a:latin typeface="メイリオ" panose="020B0604030504040204" pitchFamily="50" charset="-128"/>
                          <a:ea typeface="メイリオ" panose="020B0604030504040204" pitchFamily="50" charset="-128"/>
                        </a:rPr>
                        <a:t>フィルタは可能。</a:t>
                      </a:r>
                      <a:endParaRPr kumimoji="1" lang="ja-JP" altLang="en-US" sz="1000" b="0" i="0" u="none" strike="noStrike" kern="1200" cap="none" spc="0" normalizeH="0" baseline="0" noProof="0" dirty="0">
                        <a:ln>
                          <a:noFill/>
                        </a:ln>
                        <a:solidFill>
                          <a:prstClr val="black"/>
                        </a:solidFill>
                        <a:effectLst/>
                        <a:highlight>
                          <a:srgbClr val="FFFF00"/>
                        </a:highligh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842681525"/>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b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Teams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107071960"/>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b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b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Office365 Groups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Group</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オーナーの組織でフィルタされる。</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848582649"/>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Yammer User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737881390"/>
                  </a:ext>
                </a:extLst>
              </a:tr>
              <a:tr h="31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Yammer Groups Usage</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無効</a:t>
                      </a:r>
                      <a:endParaRPr kumimoji="1" lang="ja-JP" altLang="en-US" sz="10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ただし</a:t>
                      </a:r>
                      <a:r>
                        <a:rPr kumimoji="1" lang="en-US" altLang="ja-JP"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Yammer</a:t>
                      </a: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Group</a:t>
                      </a:r>
                      <a:r>
                        <a:rPr kumimoji="1" lang="ja-JP" altLang="en-US" sz="100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rPr>
                        <a:t>オーナー専用フィルタでフィルタ可能。</a:t>
                      </a:r>
                      <a:endParaRPr kumimoji="1" lang="en-US" altLang="ja-JP" sz="1000" b="0" i="0" u="none" strike="noStrike" kern="1200" cap="none" spc="0" normalizeH="0" baseline="0" noProof="0" dirty="0">
                        <a:ln>
                          <a:noFill/>
                        </a:ln>
                        <a:solidFill>
                          <a:srgbClr val="00B050"/>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969526165"/>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Office365</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Office </a:t>
                      </a:r>
                      <a:r>
                        <a:rPr kumimoji="1" lang="en-US" altLang="ja-JP" sz="1000" dirty="0" err="1">
                          <a:latin typeface="メイリオ" panose="020B0604030504040204" pitchFamily="50" charset="-128"/>
                          <a:ea typeface="メイリオ" panose="020B0604030504040204" pitchFamily="50" charset="-128"/>
                        </a:rPr>
                        <a:t>ProPlus</a:t>
                      </a:r>
                      <a:r>
                        <a:rPr kumimoji="1" lang="en-US" altLang="ja-JP" sz="1000" dirty="0">
                          <a:latin typeface="メイリオ" panose="020B0604030504040204" pitchFamily="50" charset="-128"/>
                          <a:ea typeface="メイリオ" panose="020B0604030504040204" pitchFamily="50" charset="-128"/>
                        </a:rPr>
                        <a:t> Activation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309129776"/>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 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Teams Member</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&amp;</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Relation</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Team</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オーナー、メンバの組織でフィルタされる。</a:t>
                      </a:r>
                    </a:p>
                  </a:txBody>
                  <a:tcPr/>
                </a:tc>
                <a:extLst>
                  <a:ext uri="{0D108BD9-81ED-4DB2-BD59-A6C34878D82A}">
                    <a16:rowId xmlns:a16="http://schemas.microsoft.com/office/drawing/2014/main" val="619721955"/>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Audit</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Logs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245327108"/>
                  </a:ext>
                </a:extLst>
              </a:tr>
              <a:tr h="189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Teams</a:t>
                      </a:r>
                      <a:r>
                        <a:rPr kumimoji="1" lang="ja-JP" altLang="en-US"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 </a:t>
                      </a:r>
                      <a:r>
                        <a:rPr kumimoji="1" lang="en-US" altLang="ja-JP" sz="100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Usage</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メイリオ" panose="020B0604030504040204" pitchFamily="50" charset="-128"/>
                          <a:ea typeface="メイリオ" panose="020B0604030504040204" pitchFamily="50" charset="-128"/>
                        </a:rPr>
                        <a:t>PSTN</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Logs</a:t>
                      </a:r>
                      <a:endParaRPr kumimoji="1" lang="ja-JP" altLang="en-US" sz="10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kern="1200" noProof="0" dirty="0">
                          <a:solidFill>
                            <a:srgbClr val="00B050"/>
                          </a:solidFill>
                          <a:latin typeface="メイリオ" panose="020B0604030504040204" pitchFamily="50" charset="-128"/>
                          <a:ea typeface="メイリオ" panose="020B0604030504040204" pitchFamily="50" charset="-128"/>
                          <a:cs typeface="+mn-cs"/>
                        </a:rPr>
                        <a:t>有効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1784968351"/>
                  </a:ext>
                </a:extLst>
              </a:tr>
            </a:tbl>
          </a:graphicData>
        </a:graphic>
      </p:graphicFrame>
    </p:spTree>
    <p:extLst>
      <p:ext uri="{BB962C8B-B14F-4D97-AF65-F5344CB8AC3E}">
        <p14:creationId xmlns:p14="http://schemas.microsoft.com/office/powerpoint/2010/main" val="268820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アクティブユーザーの定義</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4"/>
            <a:ext cx="11365065" cy="1199260"/>
          </a:xfrm>
        </p:spPr>
        <p:txBody>
          <a:bodyPr>
            <a:noAutofit/>
          </a:bodyPr>
          <a:lstStyle/>
          <a:p>
            <a:r>
              <a:rPr lang="ja-JP" altLang="en-US" sz="1800" b="1" dirty="0">
                <a:solidFill>
                  <a:srgbClr val="002060"/>
                </a:solidFill>
                <a:latin typeface="メイリオ" panose="020B0604030504040204" pitchFamily="50" charset="-128"/>
                <a:ea typeface="メイリオ" panose="020B0604030504040204" pitchFamily="50" charset="-128"/>
              </a:rPr>
              <a:t>テンプレートにおけるアクティブユーザー計算は</a:t>
            </a:r>
            <a:r>
              <a:rPr lang="en-US" altLang="ja-JP" sz="1800" b="1" dirty="0">
                <a:solidFill>
                  <a:srgbClr val="002060"/>
                </a:solidFill>
                <a:latin typeface="メイリオ" panose="020B0604030504040204" pitchFamily="50" charset="-128"/>
                <a:ea typeface="メイリオ" panose="020B0604030504040204" pitchFamily="50" charset="-128"/>
              </a:rPr>
              <a:t>Office365</a:t>
            </a:r>
            <a:r>
              <a:rPr lang="ja-JP" altLang="en-US" sz="1800" b="1" dirty="0">
                <a:solidFill>
                  <a:srgbClr val="002060"/>
                </a:solidFill>
                <a:latin typeface="メイリオ" panose="020B0604030504040204" pitchFamily="50" charset="-128"/>
                <a:ea typeface="メイリオ" panose="020B0604030504040204" pitchFamily="50" charset="-128"/>
              </a:rPr>
              <a:t>利用状況レポートのアクティブユーザー</a:t>
            </a:r>
            <a:br>
              <a:rPr lang="en-US" altLang="ja-JP" sz="1800" b="1" dirty="0">
                <a:solidFill>
                  <a:srgbClr val="002060"/>
                </a:solidFill>
                <a:latin typeface="メイリオ" panose="020B0604030504040204" pitchFamily="50" charset="-128"/>
                <a:ea typeface="メイリオ" panose="020B0604030504040204" pitchFamily="50" charset="-128"/>
              </a:rPr>
            </a:br>
            <a:r>
              <a:rPr lang="ja-JP" altLang="en-US" sz="1800" b="1" dirty="0">
                <a:solidFill>
                  <a:srgbClr val="002060"/>
                </a:solidFill>
                <a:latin typeface="メイリオ" panose="020B0604030504040204" pitchFamily="50" charset="-128"/>
                <a:ea typeface="メイリオ" panose="020B0604030504040204" pitchFamily="50" charset="-128"/>
              </a:rPr>
              <a:t>定義と同じになっています。</a:t>
            </a:r>
            <a:br>
              <a:rPr lang="en-US" altLang="ja-JP" sz="1800" b="1" dirty="0">
                <a:solidFill>
                  <a:srgbClr val="002060"/>
                </a:solidFill>
                <a:latin typeface="メイリオ" panose="020B0604030504040204" pitchFamily="50" charset="-128"/>
                <a:ea typeface="メイリオ" panose="020B0604030504040204" pitchFamily="50" charset="-128"/>
              </a:rPr>
            </a:br>
            <a:br>
              <a:rPr lang="en-US" altLang="ja-JP" sz="1800" b="1" dirty="0">
                <a:solidFill>
                  <a:srgbClr val="002060"/>
                </a:solidFill>
                <a:latin typeface="メイリオ" panose="020B0604030504040204" pitchFamily="50" charset="-128"/>
                <a:ea typeface="メイリオ" panose="020B0604030504040204" pitchFamily="50" charset="-128"/>
              </a:rPr>
            </a:br>
            <a:r>
              <a:rPr lang="ja-JP" altLang="en-US" sz="1600" dirty="0">
                <a:solidFill>
                  <a:srgbClr val="002060"/>
                </a:solidFill>
                <a:latin typeface="メイリオ" panose="020B0604030504040204" pitchFamily="50" charset="-128"/>
                <a:ea typeface="メイリオ" panose="020B0604030504040204" pitchFamily="50" charset="-128"/>
              </a:rPr>
              <a:t>利用状況レポートのアクティブ ユーザー：</a:t>
            </a:r>
            <a:br>
              <a:rPr lang="en-US" altLang="ja-JP" sz="1800" b="1" dirty="0">
                <a:solidFill>
                  <a:srgbClr val="002060"/>
                </a:solidFill>
                <a:latin typeface="メイリオ" panose="020B0604030504040204" pitchFamily="50" charset="-128"/>
                <a:ea typeface="メイリオ" panose="020B0604030504040204" pitchFamily="50" charset="-128"/>
              </a:rPr>
            </a:br>
            <a:r>
              <a:rPr lang="en-US" altLang="ja-JP" sz="1400" dirty="0">
                <a:solidFill>
                  <a:srgbClr val="002060"/>
                </a:solidFill>
                <a:latin typeface="メイリオ" panose="020B0604030504040204" pitchFamily="50" charset="-128"/>
                <a:ea typeface="メイリオ" panose="020B0604030504040204" pitchFamily="50" charset="-128"/>
              </a:rPr>
              <a:t>https://support.office.com/ja-jp/article/Office-365-</a:t>
            </a:r>
            <a:r>
              <a:rPr lang="ja-JP" altLang="en-US" sz="1400" dirty="0">
                <a:solidFill>
                  <a:srgbClr val="002060"/>
                </a:solidFill>
                <a:latin typeface="メイリオ" panose="020B0604030504040204" pitchFamily="50" charset="-128"/>
                <a:ea typeface="メイリオ" panose="020B0604030504040204" pitchFamily="50" charset="-128"/>
              </a:rPr>
              <a:t>利用状況レポートのアクティブ</a:t>
            </a:r>
            <a:r>
              <a:rPr lang="en-US" altLang="ja-JP" sz="1400" dirty="0">
                <a:solidFill>
                  <a:srgbClr val="002060"/>
                </a:solidFill>
                <a:latin typeface="メイリオ" panose="020B0604030504040204" pitchFamily="50" charset="-128"/>
                <a:ea typeface="メイリオ" panose="020B0604030504040204" pitchFamily="50" charset="-128"/>
              </a:rPr>
              <a:t>-</a:t>
            </a:r>
            <a:r>
              <a:rPr lang="ja-JP" altLang="en-US" sz="1400" dirty="0">
                <a:solidFill>
                  <a:srgbClr val="002060"/>
                </a:solidFill>
                <a:latin typeface="メイリオ" panose="020B0604030504040204" pitchFamily="50" charset="-128"/>
                <a:ea typeface="メイリオ" panose="020B0604030504040204" pitchFamily="50" charset="-128"/>
              </a:rPr>
              <a:t>ユーザー</a:t>
            </a:r>
            <a:r>
              <a:rPr lang="en-US" altLang="ja-JP" sz="1400" dirty="0">
                <a:solidFill>
                  <a:srgbClr val="002060"/>
                </a:solidFill>
                <a:latin typeface="メイリオ" panose="020B0604030504040204" pitchFamily="50" charset="-128"/>
                <a:ea typeface="メイリオ" panose="020B0604030504040204" pitchFamily="50" charset="-128"/>
              </a:rPr>
              <a:t>-093a6d0d-890b-489e-9f46-b15687d3fe4f</a:t>
            </a:r>
            <a:endParaRPr lang="en-US" altLang="ja-JP" sz="1600" dirty="0">
              <a:solidFill>
                <a:srgbClr val="002060"/>
              </a:solidFill>
              <a:latin typeface="メイリオ" panose="020B0604030504040204" pitchFamily="50" charset="-128"/>
              <a:ea typeface="メイリオ"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B0400000000000000" pitchFamily="50" charset="-128"/>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dirty="0">
              <a:ln>
                <a:noFill/>
              </a:ln>
              <a:solidFill>
                <a:prstClr val="black">
                  <a:tint val="75000"/>
                </a:prstClr>
              </a:solidFill>
              <a:effectLst/>
              <a:uLnTx/>
              <a:uFillTx/>
              <a:latin typeface="游ゴシック" panose="020B0400000000000000" pitchFamily="50" charset="-128"/>
              <a:ea typeface="游ゴシック" panose="020B0400000000000000" pitchFamily="50" charset="-128"/>
              <a:cs typeface="+mn-cs"/>
            </a:endParaRPr>
          </a:p>
        </p:txBody>
      </p:sp>
      <p:pic>
        <p:nvPicPr>
          <p:cNvPr id="3" name="図 2">
            <a:extLst>
              <a:ext uri="{FF2B5EF4-FFF2-40B4-BE49-F238E27FC236}">
                <a16:creationId xmlns:a16="http://schemas.microsoft.com/office/drawing/2014/main" id="{320F2A6F-F111-4496-8C70-7452EAF520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097" t="20118" r="26224" b="9380"/>
          <a:stretch/>
        </p:blipFill>
        <p:spPr>
          <a:xfrm>
            <a:off x="3632434" y="2488281"/>
            <a:ext cx="5455582" cy="4369719"/>
          </a:xfrm>
          <a:prstGeom prst="rect">
            <a:avLst/>
          </a:prstGeom>
        </p:spPr>
      </p:pic>
    </p:spTree>
    <p:extLst>
      <p:ext uri="{BB962C8B-B14F-4D97-AF65-F5344CB8AC3E}">
        <p14:creationId xmlns:p14="http://schemas.microsoft.com/office/powerpoint/2010/main" val="30695340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060150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留意事項および制限</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67103"/>
            <a:ext cx="11365065" cy="409297"/>
          </a:xfrm>
        </p:spPr>
        <p:txBody>
          <a:bodyPr>
            <a:noAutofit/>
          </a:bodyPr>
          <a:lstStyle/>
          <a:p>
            <a:r>
              <a:rPr lang="en-US" altLang="ja-JP" sz="2000" b="1" dirty="0">
                <a:solidFill>
                  <a:srgbClr val="002060"/>
                </a:solidFill>
                <a:latin typeface="Meiryo UI" panose="020B0604030504040204" pitchFamily="50" charset="-128"/>
                <a:ea typeface="Meiryo UI" panose="020B0604030504040204" pitchFamily="50" charset="-128"/>
              </a:rPr>
              <a:t>Power BI</a:t>
            </a:r>
            <a:r>
              <a:rPr lang="ja-JP" altLang="en-US" sz="2000" b="1" dirty="0">
                <a:solidFill>
                  <a:srgbClr val="002060"/>
                </a:solidFill>
                <a:latin typeface="Meiryo UI" panose="020B0604030504040204" pitchFamily="50" charset="-128"/>
                <a:ea typeface="Meiryo UI" panose="020B0604030504040204" pitchFamily="50" charset="-128"/>
              </a:rPr>
              <a:t> </a:t>
            </a:r>
            <a:r>
              <a:rPr lang="en-US" altLang="ja-JP" sz="2000" b="1" dirty="0">
                <a:solidFill>
                  <a:srgbClr val="002060"/>
                </a:solidFill>
                <a:latin typeface="Meiryo UI" panose="020B0604030504040204" pitchFamily="50" charset="-128"/>
                <a:ea typeface="Meiryo UI" panose="020B0604030504040204" pitchFamily="50" charset="-128"/>
              </a:rPr>
              <a:t>Sample</a:t>
            </a:r>
            <a:r>
              <a:rPr lang="ja-JP" altLang="en-US" sz="2000" b="1" dirty="0">
                <a:solidFill>
                  <a:srgbClr val="002060"/>
                </a:solidFill>
                <a:latin typeface="Meiryo UI" panose="020B0604030504040204" pitchFamily="50" charset="-128"/>
                <a:ea typeface="Meiryo UI" panose="020B0604030504040204" pitchFamily="50" charset="-128"/>
              </a:rPr>
              <a:t> </a:t>
            </a:r>
            <a:r>
              <a:rPr lang="en-US" altLang="ja-JP" sz="2000" b="1" dirty="0">
                <a:solidFill>
                  <a:srgbClr val="002060"/>
                </a:solidFill>
                <a:latin typeface="Meiryo UI" panose="020B0604030504040204" pitchFamily="50" charset="-128"/>
                <a:ea typeface="Meiryo UI" panose="020B0604030504040204" pitchFamily="50" charset="-128"/>
              </a:rPr>
              <a:t>Template</a:t>
            </a:r>
            <a:r>
              <a:rPr lang="ja-JP" altLang="en-US" sz="2000" b="1" dirty="0">
                <a:solidFill>
                  <a:srgbClr val="002060"/>
                </a:solidFill>
                <a:latin typeface="Meiryo UI" panose="020B0604030504040204" pitchFamily="50" charset="-128"/>
                <a:ea typeface="Meiryo UI" panose="020B0604030504040204" pitchFamily="50" charset="-128"/>
              </a:rPr>
              <a:t>の利用と留意事項</a:t>
            </a:r>
            <a:endParaRPr lang="en-US" altLang="ja-JP" sz="2000" b="1"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毎月の</a:t>
            </a:r>
            <a:r>
              <a:rPr lang="en-US" altLang="ja-JP" sz="1600" dirty="0">
                <a:solidFill>
                  <a:srgbClr val="002060"/>
                </a:solidFill>
                <a:latin typeface="Meiryo UI" panose="020B0604030504040204" pitchFamily="50" charset="-128"/>
                <a:ea typeface="Meiryo UI" panose="020B0604030504040204" pitchFamily="50" charset="-128"/>
              </a:rPr>
              <a:t>User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Directory</a:t>
            </a:r>
            <a:r>
              <a:rPr lang="ja-JP" altLang="en-US" sz="1600" dirty="0">
                <a:solidFill>
                  <a:srgbClr val="002060"/>
                </a:solidFill>
                <a:latin typeface="Meiryo UI" panose="020B0604030504040204" pitchFamily="50" charset="-128"/>
                <a:ea typeface="Meiryo UI" panose="020B0604030504040204" pitchFamily="50" charset="-128"/>
              </a:rPr>
              <a:t>データをご用意頂く必要があります。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（毎月同じ</a:t>
            </a:r>
            <a:r>
              <a:rPr lang="en-US" altLang="ja-JP" sz="1600" dirty="0">
                <a:solidFill>
                  <a:srgbClr val="002060"/>
                </a:solidFill>
                <a:latin typeface="Meiryo UI" panose="020B0604030504040204" pitchFamily="50" charset="-128"/>
                <a:ea typeface="Meiryo UI" panose="020B0604030504040204" pitchFamily="50" charset="-128"/>
              </a:rPr>
              <a:t>User Directory CSV</a:t>
            </a:r>
            <a:r>
              <a:rPr lang="ja-JP" altLang="en-US" sz="1600" dirty="0">
                <a:solidFill>
                  <a:srgbClr val="002060"/>
                </a:solidFill>
                <a:latin typeface="Meiryo UI" panose="020B0604030504040204" pitchFamily="50" charset="-128"/>
                <a:ea typeface="Meiryo UI" panose="020B0604030504040204" pitchFamily="50" charset="-128"/>
              </a:rPr>
              <a:t>ファイルを参照させることは可能）</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データはあくまで</a:t>
            </a:r>
            <a:r>
              <a:rPr lang="en-US" altLang="ja-JP" sz="1600" dirty="0">
                <a:solidFill>
                  <a:srgbClr val="002060"/>
                </a:solidFill>
                <a:latin typeface="Meiryo UI" panose="020B0604030504040204" pitchFamily="50" charset="-128"/>
                <a:ea typeface="Meiryo UI" panose="020B0604030504040204" pitchFamily="50" charset="-128"/>
              </a:rPr>
              <a:t>Office365</a:t>
            </a:r>
            <a:r>
              <a:rPr lang="ja-JP" altLang="en-US" sz="1600" dirty="0">
                <a:solidFill>
                  <a:srgbClr val="002060"/>
                </a:solidFill>
                <a:latin typeface="Meiryo UI" panose="020B0604030504040204" pitchFamily="50" charset="-128"/>
                <a:ea typeface="Meiryo UI" panose="020B0604030504040204" pitchFamily="50" charset="-128"/>
              </a:rPr>
              <a:t>管理ポータル＞</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または</a:t>
            </a:r>
            <a:r>
              <a:rPr lang="en-US" altLang="ja-JP" sz="1600" dirty="0">
                <a:solidFill>
                  <a:srgbClr val="002060"/>
                </a:solidFill>
                <a:latin typeface="Meiryo UI" panose="020B0604030504040204" pitchFamily="50" charset="-128"/>
                <a:ea typeface="Meiryo UI" panose="020B0604030504040204" pitchFamily="50" charset="-128"/>
              </a:rPr>
              <a:t>Microsoft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Graph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API</a:t>
            </a:r>
            <a:r>
              <a:rPr lang="ja-JP" altLang="en-US" sz="1600" dirty="0">
                <a:solidFill>
                  <a:srgbClr val="002060"/>
                </a:solidFill>
                <a:latin typeface="Meiryo UI" panose="020B0604030504040204" pitchFamily="50" charset="-128"/>
                <a:ea typeface="Meiryo UI" panose="020B0604030504040204" pitchFamily="50" charset="-128"/>
              </a:rPr>
              <a:t>で</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取得できる範囲のものです。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元になる利用データは</a:t>
            </a:r>
            <a:r>
              <a:rPr lang="en-US" altLang="ja-JP" sz="1600" dirty="0">
                <a:solidFill>
                  <a:srgbClr val="002060"/>
                </a:solidFill>
                <a:latin typeface="Meiryo UI" panose="020B0604030504040204" pitchFamily="50" charset="-128"/>
                <a:ea typeface="Meiryo UI" panose="020B0604030504040204" pitchFamily="50" charset="-128"/>
              </a:rPr>
              <a:t>7/30/90/180</a:t>
            </a:r>
            <a:r>
              <a:rPr lang="ja-JP" altLang="en-US" sz="1600" dirty="0">
                <a:solidFill>
                  <a:srgbClr val="002060"/>
                </a:solidFill>
                <a:latin typeface="Meiryo UI" panose="020B0604030504040204" pitchFamily="50" charset="-128"/>
                <a:ea typeface="Meiryo UI" panose="020B0604030504040204" pitchFamily="50" charset="-128"/>
              </a:rPr>
              <a:t>日分の</a:t>
            </a:r>
            <a:r>
              <a:rPr lang="en-US" altLang="ja-JP" sz="1600" dirty="0">
                <a:solidFill>
                  <a:srgbClr val="002060"/>
                </a:solidFill>
                <a:latin typeface="Meiryo UI" panose="020B0604030504040204" pitchFamily="50" charset="-128"/>
                <a:ea typeface="Meiryo UI" panose="020B0604030504040204" pitchFamily="50" charset="-128"/>
              </a:rPr>
              <a:t>Activity</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Log</a:t>
            </a:r>
            <a:r>
              <a:rPr lang="ja-JP" altLang="en-US" sz="1600" dirty="0">
                <a:solidFill>
                  <a:srgbClr val="002060"/>
                </a:solidFill>
                <a:latin typeface="Meiryo UI" panose="020B0604030504040204" pitchFamily="50" charset="-128"/>
                <a:ea typeface="Meiryo UI" panose="020B0604030504040204" pitchFamily="50" charset="-128"/>
              </a:rPr>
              <a:t>サマリデータになり</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定期的に取得して</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に読み込ませます。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ja-JP" altLang="en-US" sz="1600" u="sng" dirty="0">
                <a:solidFill>
                  <a:srgbClr val="002060"/>
                </a:solidFill>
                <a:latin typeface="Meiryo UI" panose="020B0604030504040204" pitchFamily="50" charset="-128"/>
                <a:ea typeface="Meiryo UI" panose="020B0604030504040204" pitchFamily="50" charset="-128"/>
              </a:rPr>
              <a:t>そのため、何月何日、何日何時何分に誰がなにをした、という詳細</a:t>
            </a:r>
            <a:r>
              <a:rPr lang="en-US" altLang="ja-JP" sz="1600" u="sng" dirty="0">
                <a:solidFill>
                  <a:srgbClr val="002060"/>
                </a:solidFill>
                <a:latin typeface="Meiryo UI" panose="020B0604030504040204" pitchFamily="50" charset="-128"/>
                <a:ea typeface="Meiryo UI" panose="020B0604030504040204" pitchFamily="50" charset="-128"/>
              </a:rPr>
              <a:t>Log</a:t>
            </a:r>
            <a:r>
              <a:rPr lang="ja-JP" altLang="en-US" sz="1600" u="sng" dirty="0">
                <a:solidFill>
                  <a:srgbClr val="002060"/>
                </a:solidFill>
                <a:latin typeface="Meiryo UI" panose="020B0604030504040204" pitchFamily="50" charset="-128"/>
                <a:ea typeface="Meiryo UI" panose="020B0604030504040204" pitchFamily="50" charset="-128"/>
              </a:rPr>
              <a:t>は含まれません。</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扱われる日付はレポート出力日（</a:t>
            </a:r>
            <a:r>
              <a:rPr lang="en-US" altLang="ja-JP" sz="1600" dirty="0">
                <a:solidFill>
                  <a:srgbClr val="002060"/>
                </a:solidFill>
                <a:latin typeface="Meiryo UI" panose="020B0604030504040204" pitchFamily="50" charset="-128"/>
                <a:ea typeface="Meiryo UI" panose="020B0604030504040204" pitchFamily="50" charset="-128"/>
              </a:rPr>
              <a:t>Report</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Refresh</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Date)</a:t>
            </a:r>
            <a:r>
              <a:rPr lang="ja-JP" altLang="en-US" sz="1600" dirty="0">
                <a:solidFill>
                  <a:srgbClr val="002060"/>
                </a:solidFill>
                <a:latin typeface="Meiryo UI" panose="020B0604030504040204" pitchFamily="50" charset="-128"/>
                <a:ea typeface="Meiryo UI" panose="020B0604030504040204" pitchFamily="50" charset="-128"/>
              </a:rPr>
              <a:t>が基準になり、</a:t>
            </a:r>
            <a:r>
              <a:rPr lang="ja-JP" altLang="en-US" sz="1600" u="sng" dirty="0">
                <a:solidFill>
                  <a:srgbClr val="002060"/>
                </a:solidFill>
                <a:latin typeface="Meiryo UI" panose="020B0604030504040204" pitchFamily="50" charset="-128"/>
                <a:ea typeface="Meiryo UI" panose="020B0604030504040204" pitchFamily="50" charset="-128"/>
              </a:rPr>
              <a:t>日付は</a:t>
            </a:r>
            <a:r>
              <a:rPr lang="en-US" altLang="ja-JP" sz="1600" u="sng" dirty="0">
                <a:solidFill>
                  <a:srgbClr val="002060"/>
                </a:solidFill>
                <a:latin typeface="Meiryo UI" panose="020B0604030504040204" pitchFamily="50" charset="-128"/>
                <a:ea typeface="Meiryo UI" panose="020B0604030504040204" pitchFamily="50" charset="-128"/>
              </a:rPr>
              <a:t>UTC</a:t>
            </a:r>
            <a:r>
              <a:rPr lang="ja-JP" altLang="en-US" sz="1600" u="sng" dirty="0">
                <a:solidFill>
                  <a:srgbClr val="002060"/>
                </a:solidFill>
                <a:latin typeface="Meiryo UI" panose="020B0604030504040204" pitchFamily="50" charset="-128"/>
                <a:ea typeface="Meiryo UI" panose="020B0604030504040204" pitchFamily="50" charset="-128"/>
              </a:rPr>
              <a:t>になります。</a:t>
            </a:r>
            <a:endParaRPr lang="en-US" altLang="ja-JP" sz="1600" u="sng"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Exchange</a:t>
            </a:r>
            <a:r>
              <a:rPr lang="ja-JP" altLang="en-US" sz="1600" dirty="0">
                <a:solidFill>
                  <a:srgbClr val="002060"/>
                </a:solidFill>
                <a:latin typeface="Meiryo UI" panose="020B0604030504040204" pitchFamily="50" charset="-128"/>
                <a:ea typeface="Meiryo UI" panose="020B0604030504040204" pitchFamily="50" charset="-128"/>
              </a:rPr>
              <a:t>のデータには予定表・会議利用ログは含まれません。</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SharePoint Online</a:t>
            </a:r>
            <a:r>
              <a:rPr lang="ja-JP" altLang="en-US" sz="1600" dirty="0">
                <a:solidFill>
                  <a:srgbClr val="002060"/>
                </a:solidFill>
                <a:latin typeface="Meiryo UI" panose="020B0604030504040204" pitchFamily="50" charset="-128"/>
                <a:ea typeface="Meiryo UI" panose="020B0604030504040204" pitchFamily="50" charset="-128"/>
              </a:rPr>
              <a:t>にデータを出力し</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で自動読み取りを実施します。</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Desktop</a:t>
            </a:r>
            <a:r>
              <a:rPr lang="ja-JP" altLang="en-US" sz="1600" dirty="0" err="1">
                <a:solidFill>
                  <a:srgbClr val="002060"/>
                </a:solidFill>
                <a:latin typeface="Meiryo UI" panose="020B0604030504040204" pitchFamily="50" charset="-128"/>
                <a:ea typeface="Meiryo UI" panose="020B0604030504040204" pitchFamily="50" charset="-128"/>
              </a:rPr>
              <a:t>、</a:t>
            </a:r>
            <a:r>
              <a:rPr lang="ja-JP" altLang="en-US" sz="1600" dirty="0">
                <a:solidFill>
                  <a:srgbClr val="002060"/>
                </a:solidFill>
                <a:latin typeface="Meiryo UI" panose="020B0604030504040204" pitchFamily="50" charset="-128"/>
                <a:ea typeface="Meiryo UI" panose="020B0604030504040204" pitchFamily="50" charset="-128"/>
              </a:rPr>
              <a:t>および</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Free</a:t>
            </a:r>
            <a:r>
              <a:rPr lang="ja-JP" altLang="en-US" sz="1600" dirty="0">
                <a:solidFill>
                  <a:srgbClr val="002060"/>
                </a:solidFill>
                <a:latin typeface="Meiryo UI" panose="020B0604030504040204" pitchFamily="50" charset="-128"/>
                <a:ea typeface="Meiryo UI" panose="020B0604030504040204" pitchFamily="50" charset="-128"/>
              </a:rPr>
              <a:t>でもご利用いただけますが、他ユーザーへの</a:t>
            </a:r>
            <a:br>
              <a:rPr lang="en-US" altLang="ja-JP" sz="1600" dirty="0">
                <a:solidFill>
                  <a:srgbClr val="00206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グラフ共有には</a:t>
            </a:r>
            <a:r>
              <a:rPr lang="en-US" altLang="ja-JP" sz="1600" dirty="0">
                <a:solidFill>
                  <a:srgbClr val="002060"/>
                </a:solidFill>
                <a:latin typeface="Meiryo UI" panose="020B0604030504040204" pitchFamily="50" charset="-128"/>
                <a:ea typeface="Meiryo UI" panose="020B0604030504040204" pitchFamily="50" charset="-128"/>
              </a:rPr>
              <a:t>Power</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BI</a:t>
            </a:r>
            <a:r>
              <a:rPr lang="ja-JP" altLang="en-US" sz="1600" dirty="0">
                <a:solidFill>
                  <a:srgbClr val="002060"/>
                </a:solidFill>
                <a:latin typeface="Meiryo UI" panose="020B0604030504040204" pitchFamily="50" charset="-128"/>
                <a:ea typeface="Meiryo UI" panose="020B0604030504040204" pitchFamily="50" charset="-128"/>
              </a:rPr>
              <a:t> </a:t>
            </a:r>
            <a:r>
              <a:rPr lang="en-US" altLang="ja-JP" sz="1600" dirty="0">
                <a:solidFill>
                  <a:srgbClr val="002060"/>
                </a:solidFill>
                <a:latin typeface="Meiryo UI" panose="020B0604030504040204" pitchFamily="50" charset="-128"/>
                <a:ea typeface="Meiryo UI" panose="020B0604030504040204" pitchFamily="50" charset="-128"/>
              </a:rPr>
              <a:t>Pro</a:t>
            </a:r>
            <a:r>
              <a:rPr lang="ja-JP" altLang="en-US" sz="1600" dirty="0">
                <a:solidFill>
                  <a:srgbClr val="002060"/>
                </a:solidFill>
                <a:latin typeface="Meiryo UI" panose="020B0604030504040204" pitchFamily="50" charset="-128"/>
                <a:ea typeface="Meiryo UI" panose="020B0604030504040204" pitchFamily="50" charset="-128"/>
              </a:rPr>
              <a:t>ライセンス以上が必要です。</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dirty="0">
                <a:solidFill>
                  <a:srgbClr val="002060"/>
                </a:solidFill>
                <a:latin typeface="Meiryo UI" panose="020B0604030504040204" pitchFamily="50" charset="-128"/>
                <a:ea typeface="Meiryo UI" panose="020B0604030504040204" pitchFamily="50" charset="-128"/>
              </a:rPr>
              <a:t>PowerShell</a:t>
            </a:r>
            <a:r>
              <a:rPr lang="ja-JP" altLang="en-US" sz="1600" dirty="0">
                <a:solidFill>
                  <a:srgbClr val="002060"/>
                </a:solidFill>
                <a:latin typeface="Meiryo UI" panose="020B0604030504040204" pitchFamily="50" charset="-128"/>
                <a:ea typeface="Meiryo UI" panose="020B0604030504040204" pitchFamily="50" charset="-128"/>
              </a:rPr>
              <a:t>スクリプト利用には</a:t>
            </a:r>
            <a:r>
              <a:rPr lang="en-US" altLang="ja-JP" sz="1600" dirty="0">
                <a:solidFill>
                  <a:srgbClr val="002060"/>
                </a:solidFill>
                <a:latin typeface="Meiryo UI" panose="020B0604030504040204" pitchFamily="50" charset="-128"/>
                <a:ea typeface="Meiryo UI" panose="020B0604030504040204" pitchFamily="50" charset="-128"/>
              </a:rPr>
              <a:t>MFA</a:t>
            </a:r>
            <a:r>
              <a:rPr lang="ja-JP" altLang="en-US" sz="1600" dirty="0">
                <a:solidFill>
                  <a:srgbClr val="002060"/>
                </a:solidFill>
                <a:latin typeface="Meiryo UI" panose="020B0604030504040204" pitchFamily="50" charset="-128"/>
                <a:ea typeface="Meiryo UI" panose="020B0604030504040204" pitchFamily="50" charset="-128"/>
              </a:rPr>
              <a:t>を設定しない管理者アカウントを利用してください。</a:t>
            </a:r>
            <a:r>
              <a:rPr lang="ja-JP" altLang="en-US" sz="1200" dirty="0">
                <a:solidFill>
                  <a:srgbClr val="002060"/>
                </a:solidFill>
                <a:latin typeface="Meiryo UI" panose="020B0604030504040204" pitchFamily="50" charset="-128"/>
                <a:ea typeface="Meiryo UI" panose="020B0604030504040204" pitchFamily="50" charset="-128"/>
              </a:rPr>
              <a:t>（現時点でスクリプトが</a:t>
            </a:r>
            <a:r>
              <a:rPr lang="en-US" altLang="ja-JP" sz="1200" dirty="0">
                <a:solidFill>
                  <a:srgbClr val="002060"/>
                </a:solidFill>
                <a:latin typeface="Meiryo UI" panose="020B0604030504040204" pitchFamily="50" charset="-128"/>
                <a:ea typeface="Meiryo UI" panose="020B0604030504040204" pitchFamily="50" charset="-128"/>
              </a:rPr>
              <a:t>MFA</a:t>
            </a:r>
            <a:r>
              <a:rPr lang="ja-JP" altLang="en-US" sz="1200" dirty="0">
                <a:solidFill>
                  <a:srgbClr val="002060"/>
                </a:solidFill>
                <a:latin typeface="Meiryo UI" panose="020B0604030504040204" pitchFamily="50" charset="-128"/>
                <a:ea typeface="Meiryo UI" panose="020B0604030504040204" pitchFamily="50" charset="-128"/>
              </a:rPr>
              <a:t>未対応のため）</a:t>
            </a:r>
            <a:endParaRPr lang="en-US" altLang="ja-JP" sz="12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600" dirty="0">
                <a:solidFill>
                  <a:srgbClr val="002060"/>
                </a:solidFill>
                <a:latin typeface="Meiryo UI" panose="020B0604030504040204" pitchFamily="50" charset="-128"/>
                <a:ea typeface="Meiryo UI" panose="020B0604030504040204" pitchFamily="50" charset="-128"/>
              </a:rPr>
              <a:t>レポート毎にレポート出力日が異なることがないよう、必ずレポート出力は一括で実施ください。</a:t>
            </a:r>
            <a:endParaRPr lang="en-US" altLang="ja-JP" sz="1600" dirty="0">
              <a:solidFill>
                <a:srgbClr val="00206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600" b="1" u="sng" dirty="0">
                <a:solidFill>
                  <a:srgbClr val="FF0000"/>
                </a:solidFill>
                <a:latin typeface="Meiryo UI" panose="020B0604030504040204" pitchFamily="50" charset="-128"/>
                <a:ea typeface="Meiryo UI" panose="020B0604030504040204" pitchFamily="50" charset="-128"/>
              </a:rPr>
              <a:t>Power</a:t>
            </a:r>
            <a:r>
              <a:rPr lang="ja-JP" altLang="en-US" sz="1600" b="1" u="sng" dirty="0">
                <a:solidFill>
                  <a:srgbClr val="FF0000"/>
                </a:solidFill>
                <a:latin typeface="Meiryo UI" panose="020B0604030504040204" pitchFamily="50" charset="-128"/>
                <a:ea typeface="Meiryo UI" panose="020B0604030504040204" pitchFamily="50" charset="-128"/>
              </a:rPr>
              <a:t> </a:t>
            </a:r>
            <a:r>
              <a:rPr lang="en-US" altLang="ja-JP" sz="1600" b="1" u="sng" dirty="0">
                <a:solidFill>
                  <a:srgbClr val="FF0000"/>
                </a:solidFill>
                <a:latin typeface="Meiryo UI" panose="020B0604030504040204" pitchFamily="50" charset="-128"/>
                <a:ea typeface="Meiryo UI" panose="020B0604030504040204" pitchFamily="50" charset="-128"/>
              </a:rPr>
              <a:t>BI</a:t>
            </a:r>
            <a:r>
              <a:rPr lang="ja-JP" altLang="en-US" sz="1600" b="1" u="sng" dirty="0">
                <a:solidFill>
                  <a:srgbClr val="FF000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1600" b="1" u="sng" dirty="0">
                <a:solidFill>
                  <a:srgbClr val="FF0000"/>
                </a:solidFill>
                <a:latin typeface="Meiryo UI" panose="020B0604030504040204" pitchFamily="50" charset="-128"/>
                <a:ea typeface="Meiryo UI" panose="020B0604030504040204" pitchFamily="50" charset="-128"/>
              </a:rPr>
            </a:br>
            <a:r>
              <a:rPr lang="ja-JP" altLang="en-US" sz="1600" dirty="0">
                <a:solidFill>
                  <a:srgbClr val="002060"/>
                </a:solidFill>
                <a:latin typeface="Meiryo UI" panose="020B0604030504040204" pitchFamily="50" charset="-128"/>
                <a:ea typeface="Meiryo UI" panose="020B0604030504040204" pitchFamily="50" charset="-128"/>
              </a:rPr>
              <a:t>　</a:t>
            </a:r>
            <a:r>
              <a:rPr lang="ja-JP" altLang="en-US" sz="1600" dirty="0">
                <a:solidFill>
                  <a:srgbClr val="FF0000"/>
                </a:solidFill>
                <a:latin typeface="Meiryo UI" panose="020B0604030504040204" pitchFamily="50" charset="-128"/>
                <a:ea typeface="Meiryo UI" panose="020B0604030504040204" pitchFamily="50" charset="-128"/>
              </a:rPr>
              <a:t>目的は、</a:t>
            </a:r>
            <a:r>
              <a:rPr lang="en-US" altLang="ja-JP" sz="1600" dirty="0">
                <a:solidFill>
                  <a:srgbClr val="FF0000"/>
                </a:solidFill>
                <a:latin typeface="Meiryo UI" panose="020B0604030504040204" pitchFamily="50" charset="-128"/>
                <a:ea typeface="Meiryo UI" panose="020B0604030504040204" pitchFamily="50" charset="-128"/>
              </a:rPr>
              <a:t>Excel</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Pivot</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Table</a:t>
            </a:r>
            <a:r>
              <a:rPr lang="ja-JP" altLang="en-US" sz="1600" dirty="0">
                <a:solidFill>
                  <a:srgbClr val="FF0000"/>
                </a:solidFill>
                <a:latin typeface="Meiryo UI" panose="020B0604030504040204" pitchFamily="50" charset="-128"/>
                <a:ea typeface="Meiryo UI" panose="020B0604030504040204" pitchFamily="50" charset="-128"/>
              </a:rPr>
              <a:t>等で手動で利用状況レポート作成しているお客様が</a:t>
            </a:r>
            <a:br>
              <a:rPr lang="en-US" altLang="ja-JP" sz="1600" dirty="0">
                <a:solidFill>
                  <a:srgbClr val="FF0000"/>
                </a:solidFill>
                <a:latin typeface="Meiryo UI" panose="020B0604030504040204" pitchFamily="50" charset="-128"/>
                <a:ea typeface="Meiryo UI" panose="020B0604030504040204" pitchFamily="50" charset="-128"/>
              </a:rPr>
            </a:b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Power</a:t>
            </a:r>
            <a:r>
              <a:rPr lang="ja-JP" altLang="en-US" sz="1600" dirty="0">
                <a:solidFill>
                  <a:srgbClr val="FF0000"/>
                </a:solidFill>
                <a:latin typeface="Meiryo UI" panose="020B0604030504040204" pitchFamily="50" charset="-128"/>
                <a:ea typeface="Meiryo UI" panose="020B0604030504040204" pitchFamily="50" charset="-128"/>
              </a:rPr>
              <a:t> </a:t>
            </a:r>
            <a:r>
              <a:rPr lang="en-US" altLang="ja-JP" sz="1600" dirty="0">
                <a:solidFill>
                  <a:srgbClr val="FF0000"/>
                </a:solidFill>
                <a:latin typeface="Meiryo UI" panose="020B0604030504040204" pitchFamily="50" charset="-128"/>
                <a:ea typeface="Meiryo UI" panose="020B0604030504040204" pitchFamily="50" charset="-128"/>
              </a:rPr>
              <a:t>BI</a:t>
            </a:r>
            <a:r>
              <a:rPr lang="ja-JP" altLang="en-US" sz="1600" dirty="0">
                <a:solidFill>
                  <a:srgbClr val="FF0000"/>
                </a:solidFill>
                <a:latin typeface="Meiryo UI" panose="020B0604030504040204" pitchFamily="50" charset="-128"/>
                <a:ea typeface="Meiryo UI" panose="020B0604030504040204" pitchFamily="50" charset="-128"/>
              </a:rPr>
              <a:t>を利用することにより、より簡単にレポート作成するコンセプトを理解頂くものです。</a:t>
            </a:r>
            <a:endParaRPr lang="en-US" altLang="ja-JP" sz="1600" dirty="0">
              <a:solidFill>
                <a:srgbClr val="FF000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56993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本サンプルグラフのカスタマイズ・より高度なグラフ導入について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708095" y="1485854"/>
            <a:ext cx="10801419" cy="3594272"/>
          </a:xfrm>
        </p:spPr>
        <p:txBody>
          <a:bodyPr>
            <a:noAutofit/>
          </a:bodyPr>
          <a:lstStyle/>
          <a:p>
            <a:r>
              <a:rPr lang="ja-JP" altLang="en-US" sz="2400" b="1" dirty="0">
                <a:solidFill>
                  <a:srgbClr val="FF0000"/>
                </a:solidFill>
                <a:latin typeface="Meiryo UI" panose="020B0604030504040204" pitchFamily="50" charset="-128"/>
                <a:ea typeface="Meiryo UI" panose="020B0604030504040204" pitchFamily="50" charset="-128"/>
              </a:rPr>
              <a:t>サンプルレポートを体験頂きいかがでしょうか？</a:t>
            </a:r>
            <a:endParaRPr lang="en-US" altLang="ja-JP" sz="2400" b="1" dirty="0">
              <a:solidFill>
                <a:srgbClr val="FF0000"/>
              </a:solidFill>
              <a:latin typeface="Meiryo UI" panose="020B0604030504040204" pitchFamily="50" charset="-128"/>
              <a:ea typeface="Meiryo UI" panose="020B0604030504040204" pitchFamily="50" charset="-128"/>
            </a:endParaRPr>
          </a:p>
          <a:p>
            <a:r>
              <a:rPr lang="ja-JP" altLang="en-US" sz="2400" b="1" dirty="0">
                <a:solidFill>
                  <a:srgbClr val="FF0000"/>
                </a:solidFill>
                <a:latin typeface="Meiryo UI" panose="020B0604030504040204" pitchFamily="50" charset="-128"/>
                <a:ea typeface="Meiryo UI" panose="020B0604030504040204" pitchFamily="50" charset="-128"/>
              </a:rPr>
              <a:t>ぜひカスタマイズして本格導入したい！　高度なグラフを導入して活用したい！という方、</a:t>
            </a:r>
            <a:br>
              <a:rPr lang="en-US" altLang="ja-JP" sz="2400" dirty="0">
                <a:solidFill>
                  <a:srgbClr val="FF0000"/>
                </a:solidFill>
                <a:latin typeface="Meiryo UI" panose="020B0604030504040204" pitchFamily="50" charset="-128"/>
                <a:ea typeface="Meiryo UI" panose="020B0604030504040204" pitchFamily="50" charset="-128"/>
              </a:rPr>
            </a:br>
            <a:endParaRPr lang="en-US" altLang="ja-JP" sz="2400" dirty="0">
              <a:solidFill>
                <a:srgbClr val="FF000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以下のパートナー様から、本サンプルグラフと同様な構成かつ高度なグラフ導入等のご支援が頂けます。</a:t>
            </a:r>
            <a:endParaRPr lang="en-US" altLang="ja-JP" sz="1800" dirty="0">
              <a:solidFill>
                <a:srgbClr val="7030A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例：</a:t>
            </a:r>
            <a:r>
              <a:rPr lang="en-US" altLang="ja-JP" sz="1800" dirty="0">
                <a:solidFill>
                  <a:srgbClr val="7030A0"/>
                </a:solidFill>
                <a:latin typeface="Meiryo UI" panose="020B0604030504040204" pitchFamily="50" charset="-128"/>
                <a:ea typeface="Meiryo UI" panose="020B0604030504040204" pitchFamily="50" charset="-128"/>
              </a:rPr>
              <a:t>Graph</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API</a:t>
            </a:r>
            <a:r>
              <a:rPr lang="ja-JP" altLang="en-US" sz="1800" dirty="0">
                <a:solidFill>
                  <a:srgbClr val="7030A0"/>
                </a:solidFill>
                <a:latin typeface="Meiryo UI" panose="020B0604030504040204" pitchFamily="50" charset="-128"/>
                <a:ea typeface="Meiryo UI" panose="020B0604030504040204" pitchFamily="50" charset="-128"/>
              </a:rPr>
              <a:t>・監査レポートからの情報収集＋</a:t>
            </a:r>
            <a:r>
              <a:rPr lang="en-US" altLang="ja-JP" sz="1800" dirty="0">
                <a:solidFill>
                  <a:srgbClr val="7030A0"/>
                </a:solidFill>
                <a:latin typeface="Meiryo UI" panose="020B0604030504040204" pitchFamily="50" charset="-128"/>
                <a:ea typeface="Meiryo UI" panose="020B0604030504040204" pitchFamily="50" charset="-128"/>
              </a:rPr>
              <a:t>Database</a:t>
            </a:r>
            <a:r>
              <a:rPr lang="ja-JP" altLang="en-US" sz="1800" dirty="0">
                <a:solidFill>
                  <a:srgbClr val="7030A0"/>
                </a:solidFill>
                <a:latin typeface="Meiryo UI" panose="020B0604030504040204" pitchFamily="50" charset="-128"/>
                <a:ea typeface="Meiryo UI" panose="020B0604030504040204" pitchFamily="50" charset="-128"/>
              </a:rPr>
              <a:t>構築＋</a:t>
            </a: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err="1">
                <a:solidFill>
                  <a:srgbClr val="7030A0"/>
                </a:solidFill>
                <a:latin typeface="Meiryo UI" panose="020B0604030504040204" pitchFamily="50" charset="-128"/>
                <a:ea typeface="Meiryo UI" panose="020B0604030504040204" pitchFamily="50" charset="-128"/>
              </a:rPr>
              <a:t>での</a:t>
            </a:r>
            <a:r>
              <a:rPr lang="ja-JP" altLang="en-US" sz="1800" dirty="0">
                <a:solidFill>
                  <a:srgbClr val="7030A0"/>
                </a:solidFill>
                <a:latin typeface="Meiryo UI" panose="020B0604030504040204" pitchFamily="50" charset="-128"/>
                <a:ea typeface="Meiryo UI" panose="020B0604030504040204" pitchFamily="50" charset="-128"/>
              </a:rPr>
              <a:t>グラフ表示、の構成</a:t>
            </a:r>
            <a:endParaRPr lang="en-US" altLang="ja-JP" sz="1800" dirty="0">
              <a:solidFill>
                <a:srgbClr val="7030A0"/>
              </a:solidFill>
              <a:latin typeface="Meiryo UI" panose="020B0604030504040204" pitchFamily="50" charset="-128"/>
              <a:ea typeface="Meiryo UI" panose="020B0604030504040204" pitchFamily="50" charset="-128"/>
            </a:endParaRPr>
          </a:p>
          <a:p>
            <a:endParaRPr lang="en-US" altLang="ja-JP" sz="1800" dirty="0">
              <a:solidFill>
                <a:schemeClr val="tx1"/>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ZEAL				https://www.zdh.co.jp/service/analytics-solution-on-azure/</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Softbank</a:t>
            </a:r>
            <a:r>
              <a:rPr lang="ja-JP" altLang="en-US" sz="1900" dirty="0">
                <a:solidFill>
                  <a:srgbClr val="0070C0"/>
                </a:solidFill>
                <a:latin typeface="Meiryo UI" panose="020B0604030504040204" pitchFamily="50" charset="-128"/>
                <a:ea typeface="Meiryo UI" panose="020B0604030504040204" pitchFamily="50" charset="-128"/>
              </a:rPr>
              <a:t> </a:t>
            </a:r>
            <a:r>
              <a:rPr lang="en-US" altLang="ja-JP" sz="1900" dirty="0">
                <a:solidFill>
                  <a:srgbClr val="0070C0"/>
                </a:solidFill>
                <a:latin typeface="Meiryo UI" panose="020B0604030504040204" pitchFamily="50" charset="-128"/>
                <a:ea typeface="Meiryo UI" panose="020B0604030504040204" pitchFamily="50" charset="-128"/>
              </a:rPr>
              <a:t>Technology		https://www.softbanktech.jp/service/list/power-bi/</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BB</a:t>
            </a:r>
            <a:r>
              <a:rPr lang="ja-JP" altLang="en-US" sz="1900" dirty="0">
                <a:solidFill>
                  <a:srgbClr val="0070C0"/>
                </a:solidFill>
                <a:latin typeface="Meiryo UI" panose="020B0604030504040204" pitchFamily="50" charset="-128"/>
                <a:ea typeface="Meiryo UI" panose="020B0604030504040204" pitchFamily="50" charset="-128"/>
              </a:rPr>
              <a:t> </a:t>
            </a:r>
            <a:r>
              <a:rPr lang="en-US" altLang="ja-JP" sz="1900" dirty="0">
                <a:solidFill>
                  <a:srgbClr val="0070C0"/>
                </a:solidFill>
                <a:latin typeface="Meiryo UI" panose="020B0604030504040204" pitchFamily="50" charset="-128"/>
                <a:ea typeface="Meiryo UI" panose="020B0604030504040204" pitchFamily="50" charset="-128"/>
              </a:rPr>
              <a:t>System			http://dev.bbsystem.co.jp/product/loglook/</a:t>
            </a:r>
          </a:p>
          <a:p>
            <a:pPr marL="285750" indent="-285750">
              <a:buFont typeface="Wingdings" panose="05000000000000000000" pitchFamily="2" charset="2"/>
              <a:buChar char="l"/>
            </a:pPr>
            <a:r>
              <a:rPr lang="en-US" altLang="ja-JP" sz="1900" dirty="0">
                <a:solidFill>
                  <a:srgbClr val="0070C0"/>
                </a:solidFill>
                <a:latin typeface="Meiryo UI" panose="020B0604030504040204" pitchFamily="50" charset="-128"/>
                <a:ea typeface="Meiryo UI" panose="020B0604030504040204" pitchFamily="50" charset="-128"/>
              </a:rPr>
              <a:t>Discoveries, Inc.		http://intellireport.discoveries.co.jp/</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8704564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Appendix</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body" idx="1"/>
          </p:nvPr>
        </p:nvSpPr>
        <p:spPr/>
        <p:txBody>
          <a:bodyPr/>
          <a:lstStyle/>
          <a:p>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すぐに使える！おすすめ</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アプリケーション</a:t>
            </a:r>
            <a:endParaRPr kumimoji="1" lang="ja-JP" altLang="en-US" dirty="0"/>
          </a:p>
        </p:txBody>
      </p:sp>
    </p:spTree>
    <p:extLst>
      <p:ext uri="{BB962C8B-B14F-4D97-AF65-F5344CB8AC3E}">
        <p14:creationId xmlns:p14="http://schemas.microsoft.com/office/powerpoint/2010/main" val="1424116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4" name="図 3">
            <a:extLst>
              <a:ext uri="{FF2B5EF4-FFF2-40B4-BE49-F238E27FC236}">
                <a16:creationId xmlns:a16="http://schemas.microsoft.com/office/drawing/2014/main" id="{3552F2E6-C7B2-42AE-90C0-F4B32F7E498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38230" y="2562474"/>
            <a:ext cx="6923156" cy="4027170"/>
          </a:xfrm>
          <a:prstGeom prst="rect">
            <a:avLst/>
          </a:prstGeom>
        </p:spPr>
      </p:pic>
      <p:sp>
        <p:nvSpPr>
          <p:cNvPr id="7" name="テキスト プレースホルダー 3">
            <a:extLst>
              <a:ext uri="{FF2B5EF4-FFF2-40B4-BE49-F238E27FC236}">
                <a16:creationId xmlns:a16="http://schemas.microsoft.com/office/drawing/2014/main" id="{C9E1A318-DAE5-4350-87F8-10EE94E4BF1A}"/>
              </a:ext>
            </a:extLst>
          </p:cNvPr>
          <p:cNvSpPr>
            <a:spLocks noGrp="1"/>
          </p:cNvSpPr>
          <p:nvPr>
            <p:ph type="body" sz="quarter" idx="10"/>
          </p:nvPr>
        </p:nvSpPr>
        <p:spPr>
          <a:xfrm>
            <a:off x="663369" y="1421250"/>
            <a:ext cx="10801419" cy="581485"/>
          </a:xfrm>
        </p:spPr>
        <p:txBody>
          <a:bodyPr>
            <a:noAutofit/>
          </a:bodyPr>
          <a:lstStyle/>
          <a:p>
            <a:r>
              <a:rPr lang="ja-JP" altLang="en-US" sz="1800" dirty="0">
                <a:solidFill>
                  <a:srgbClr val="7030A0"/>
                </a:solidFill>
                <a:latin typeface="Meiryo UI" panose="020B0604030504040204" pitchFamily="50" charset="-128"/>
                <a:ea typeface="Meiryo UI" panose="020B0604030504040204" pitchFamily="50" charset="-128"/>
              </a:rPr>
              <a:t>無償かつ簡単に利用できる便利な</a:t>
            </a:r>
            <a:r>
              <a:rPr lang="en-US" altLang="ja-JP" sz="1800" dirty="0">
                <a:solidFill>
                  <a:srgbClr val="7030A0"/>
                </a:solidFill>
                <a:latin typeface="Meiryo UI" panose="020B0604030504040204" pitchFamily="50" charset="-128"/>
                <a:ea typeface="Meiryo UI" panose="020B0604030504040204" pitchFamily="50" charset="-128"/>
              </a:rPr>
              <a:t>Power BI</a:t>
            </a:r>
            <a:r>
              <a:rPr lang="ja-JP" altLang="en-US" sz="1800" dirty="0">
                <a:solidFill>
                  <a:srgbClr val="7030A0"/>
                </a:solidFill>
                <a:latin typeface="Meiryo UI" panose="020B0604030504040204" pitchFamily="50" charset="-128"/>
                <a:ea typeface="Meiryo UI" panose="020B0604030504040204" pitchFamily="50" charset="-128"/>
              </a:rPr>
              <a:t>アプリが利用可能です！！</a:t>
            </a:r>
            <a:endParaRPr lang="en-US" altLang="ja-JP" sz="1800" dirty="0">
              <a:solidFill>
                <a:srgbClr val="7030A0"/>
              </a:solidFill>
              <a:latin typeface="Meiryo UI" panose="020B0604030504040204" pitchFamily="50" charset="-128"/>
              <a:ea typeface="Meiryo UI" panose="020B0604030504040204" pitchFamily="50" charset="-128"/>
            </a:endParaRPr>
          </a:p>
          <a:p>
            <a:r>
              <a:rPr lang="ja-JP" altLang="en-US" sz="1800" dirty="0">
                <a:solidFill>
                  <a:srgbClr val="7030A0"/>
                </a:solidFill>
                <a:latin typeface="Meiryo UI" panose="020B0604030504040204" pitchFamily="50" charset="-128"/>
                <a:ea typeface="Meiryo UI" panose="020B0604030504040204" pitchFamily="50" charset="-128"/>
              </a:rPr>
              <a:t>ぜひ一度使ってみてはいかがでしょうか？</a:t>
            </a:r>
            <a:endParaRPr lang="en-US" altLang="ja-JP" sz="1800" dirty="0">
              <a:solidFill>
                <a:srgbClr val="7030A0"/>
              </a:solidFill>
              <a:latin typeface="Meiryo UI" panose="020B0604030504040204" pitchFamily="50" charset="-128"/>
              <a:ea typeface="Meiryo UI" panose="020B0604030504040204" pitchFamily="50" charset="-128"/>
            </a:endParaRPr>
          </a:p>
          <a:p>
            <a:r>
              <a:rPr lang="en-US" altLang="ja-JP" sz="1800" dirty="0">
                <a:solidFill>
                  <a:srgbClr val="7030A0"/>
                </a:solidFill>
                <a:latin typeface="Meiryo UI" panose="020B0604030504040204" pitchFamily="50" charset="-128"/>
                <a:ea typeface="Meiryo UI" panose="020B0604030504040204" pitchFamily="50" charset="-128"/>
              </a:rPr>
              <a:t>https://appsource.microsoft.com/ja-jp/marketplace/apps?product=power-bi</a:t>
            </a:r>
            <a:endParaRPr lang="en-US" altLang="ja-JP" sz="1900" dirty="0">
              <a:solidFill>
                <a:srgbClr val="0070C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609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 365 </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利用状況分析について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11798"/>
            <a:ext cx="7200565" cy="4077050"/>
          </a:xfrm>
        </p:spPr>
        <p:txBody>
          <a:bodyPr>
            <a:noAutofit/>
          </a:bodyPr>
          <a:lstStyle/>
          <a:p>
            <a:pPr marL="285750" indent="-285750">
              <a:buFont typeface="Wingdings" panose="05000000000000000000" pitchFamily="2" charset="2"/>
              <a:buChar char="l"/>
            </a:pPr>
            <a:r>
              <a:rPr lang="en-US" altLang="ja-JP" sz="1800" b="1" dirty="0">
                <a:solidFill>
                  <a:srgbClr val="7030A0"/>
                </a:solidFill>
                <a:latin typeface="Meiryo UI" panose="020B0604030504040204" pitchFamily="50" charset="-128"/>
                <a:ea typeface="Meiryo UI" panose="020B0604030504040204" pitchFamily="50" charset="-128"/>
              </a:rPr>
              <a:t>Microsoft 365 </a:t>
            </a:r>
            <a:r>
              <a:rPr lang="ja-JP" altLang="en-US" sz="1800" b="1" dirty="0">
                <a:solidFill>
                  <a:srgbClr val="7030A0"/>
                </a:solidFill>
                <a:latin typeface="Meiryo UI" panose="020B0604030504040204" pitchFamily="50" charset="-128"/>
                <a:ea typeface="Meiryo UI" panose="020B0604030504040204" pitchFamily="50" charset="-128"/>
              </a:rPr>
              <a:t>利用状況分析</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テナント全体の各製品の利用状況を</a:t>
            </a:r>
            <a:r>
              <a:rPr lang="ja-JP" altLang="en-US" sz="1800" dirty="0">
                <a:solidFill>
                  <a:srgbClr val="0070C0"/>
                </a:solidFill>
                <a:latin typeface="Meiryo UI" panose="020B0604030504040204" pitchFamily="50" charset="-128"/>
                <a:ea typeface="Meiryo UI" panose="020B0604030504040204" pitchFamily="50" charset="-128"/>
              </a:rPr>
              <a:t>簡単な手順</a:t>
            </a:r>
            <a:r>
              <a:rPr lang="ja-JP" altLang="en-US" sz="1800" dirty="0">
                <a:solidFill>
                  <a:schemeClr val="tx1"/>
                </a:solidFill>
                <a:latin typeface="Meiryo UI" panose="020B0604030504040204" pitchFamily="50" charset="-128"/>
                <a:ea typeface="Meiryo UI" panose="020B0604030504040204" pitchFamily="50" charset="-128"/>
              </a:rPr>
              <a:t>で把握することに便利です。</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先月分（のみ）の部門・ユーザー利用状況も確認できます。</a:t>
            </a:r>
            <a:br>
              <a:rPr lang="en-US" altLang="ja-JP" sz="1800" dirty="0">
                <a:solidFill>
                  <a:schemeClr val="tx1"/>
                </a:solidFill>
                <a:latin typeface="Meiryo UI" panose="020B0604030504040204" pitchFamily="50" charset="-128"/>
                <a:ea typeface="Meiryo UI" panose="020B0604030504040204" pitchFamily="50" charset="-128"/>
              </a:rPr>
            </a:br>
            <a:r>
              <a:rPr lang="en-US" altLang="ja-JP" sz="1800" dirty="0">
                <a:solidFill>
                  <a:schemeClr val="tx1"/>
                </a:solidFill>
                <a:latin typeface="Meiryo UI" panose="020B0604030504040204" pitchFamily="50" charset="-128"/>
                <a:ea typeface="Meiryo UI" panose="020B0604030504040204" pitchFamily="50" charset="-128"/>
              </a:rPr>
              <a:t>Teams</a:t>
            </a:r>
            <a:r>
              <a:rPr lang="ja-JP" altLang="en-US" sz="1800" dirty="0">
                <a:solidFill>
                  <a:schemeClr val="tx1"/>
                </a:solidFill>
                <a:latin typeface="Meiryo UI" panose="020B0604030504040204" pitchFamily="50" charset="-128"/>
                <a:ea typeface="Meiryo UI" panose="020B0604030504040204" pitchFamily="50" charset="-128"/>
              </a:rPr>
              <a:t>の利用状況グラフもサポートされており、</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テンプレートも利用可能で自由に編集して利用できます。</a:t>
            </a:r>
            <a:br>
              <a:rPr lang="en-US" altLang="ja-JP" sz="1800" dirty="0">
                <a:solidFill>
                  <a:schemeClr val="tx1"/>
                </a:solidFill>
                <a:latin typeface="Meiryo UI" panose="020B0604030504040204" pitchFamily="50" charset="-128"/>
                <a:ea typeface="Meiryo UI" panose="020B0604030504040204" pitchFamily="50" charset="-128"/>
              </a:rPr>
            </a:br>
            <a:br>
              <a:rPr lang="en-US" altLang="ja-JP" sz="1800" dirty="0">
                <a:solidFill>
                  <a:schemeClr val="tx1"/>
                </a:solidFill>
                <a:latin typeface="Meiryo UI" panose="020B0604030504040204" pitchFamily="50" charset="-128"/>
                <a:ea typeface="Meiryo UI" panose="020B0604030504040204" pitchFamily="50" charset="-128"/>
              </a:rPr>
            </a:br>
            <a:r>
              <a:rPr lang="ja-JP" altLang="en-US" sz="1600" b="1" dirty="0">
                <a:solidFill>
                  <a:srgbClr val="7030A0"/>
                </a:solidFill>
                <a:latin typeface="Meiryo UI" panose="020B0604030504040204" pitchFamily="50" charset="-128"/>
                <a:ea typeface="Meiryo UI" panose="020B0604030504040204" pitchFamily="50" charset="-128"/>
              </a:rPr>
              <a:t>概要</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利用状況分析</a:t>
            </a:r>
            <a:r>
              <a:rPr lang="en-US" altLang="ja-JP" sz="1600" dirty="0">
                <a:solidFill>
                  <a:schemeClr val="tx1"/>
                </a:solidFill>
                <a:latin typeface="Meiryo UI" panose="020B0604030504040204" pitchFamily="50" charset="-128"/>
                <a:ea typeface="Meiryo UI" panose="020B0604030504040204" pitchFamily="50" charset="-128"/>
              </a:rPr>
              <a:t>-77ff780d-ab19-4553-adea-09cb65ad0f1f</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Microsoft 365 </a:t>
            </a:r>
            <a:r>
              <a:rPr lang="ja-JP" altLang="en-US" sz="1600" b="1" dirty="0">
                <a:solidFill>
                  <a:srgbClr val="7030A0"/>
                </a:solidFill>
                <a:latin typeface="Meiryo UI" panose="020B0604030504040204" pitchFamily="50" charset="-128"/>
                <a:ea typeface="Meiryo UI" panose="020B0604030504040204" pitchFamily="50" charset="-128"/>
              </a:rPr>
              <a:t>の利用状況分析を有効にする</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の利用状況分析を有効にする</a:t>
            </a:r>
            <a:r>
              <a:rPr lang="en-US" altLang="ja-JP" sz="1600" dirty="0">
                <a:solidFill>
                  <a:schemeClr val="tx1"/>
                </a:solidFill>
                <a:latin typeface="Meiryo UI" panose="020B0604030504040204" pitchFamily="50" charset="-128"/>
                <a:ea typeface="Meiryo UI" panose="020B0604030504040204" pitchFamily="50" charset="-128"/>
              </a:rPr>
              <a:t>-9db96e9f-a622-4d5d-b134-09dcace55b6a</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Customize the reports in Microsoft 365 usage analytics</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hlinkClick r:id="rId3"/>
              </a:rPr>
              <a:t>https://support.office.com/en-us/article/customize-the-reports-in-microsoft-365-usage-analytics-9b76065f-29b9-4b89-8059-c5f9db9ddbf6</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Power</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BI</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Template</a:t>
            </a:r>
            <a:r>
              <a:rPr lang="ja-JP" altLang="en-US" sz="1600" b="1" dirty="0">
                <a:solidFill>
                  <a:srgbClr val="7030A0"/>
                </a:solidFill>
                <a:latin typeface="Meiryo UI" panose="020B0604030504040204" pitchFamily="50" charset="-128"/>
                <a:ea typeface="Meiryo UI" panose="020B0604030504040204" pitchFamily="50" charset="-128"/>
              </a:rPr>
              <a:t>ダウンロード</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https://download.microsoft.com/download/1/7/0/170A5A35-9E0D-478D-828C-4CA2D9A9F092/Microsoft%20365%20Usage%20Analytics.pbit</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6" name="図 5">
            <a:extLst>
              <a:ext uri="{FF2B5EF4-FFF2-40B4-BE49-F238E27FC236}">
                <a16:creationId xmlns:a16="http://schemas.microsoft.com/office/drawing/2014/main" id="{55B2A04C-A124-4D2D-BD56-B8F3C4502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721" y="1308684"/>
            <a:ext cx="3728644" cy="4992954"/>
          </a:xfrm>
          <a:prstGeom prst="rect">
            <a:avLst/>
          </a:prstGeom>
        </p:spPr>
      </p:pic>
    </p:spTree>
    <p:extLst>
      <p:ext uri="{BB962C8B-B14F-4D97-AF65-F5344CB8AC3E}">
        <p14:creationId xmlns:p14="http://schemas.microsoft.com/office/powerpoint/2010/main" val="6938012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(1/4)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900790" y="1257253"/>
            <a:ext cx="2740784"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Azure</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1998C977-C3C0-4E09-9C01-F3770688B62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3464" y="1560441"/>
            <a:ext cx="8150087" cy="5098852"/>
          </a:xfrm>
          <a:prstGeom prst="rect">
            <a:avLst/>
          </a:prstGeom>
        </p:spPr>
      </p:pic>
    </p:spTree>
    <p:extLst>
      <p:ext uri="{BB962C8B-B14F-4D97-AF65-F5344CB8AC3E}">
        <p14:creationId xmlns:p14="http://schemas.microsoft.com/office/powerpoint/2010/main" val="13098654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aphicFrame>
        <p:nvGraphicFramePr>
          <p:cNvPr id="4" name="図表 3">
            <a:extLst>
              <a:ext uri="{FF2B5EF4-FFF2-40B4-BE49-F238E27FC236}">
                <a16:creationId xmlns:a16="http://schemas.microsoft.com/office/drawing/2014/main" id="{92EC0907-60E3-49BF-A059-B00837C89586}"/>
              </a:ext>
            </a:extLst>
          </p:cNvPr>
          <p:cNvGraphicFramePr/>
          <p:nvPr>
            <p:extLst>
              <p:ext uri="{D42A27DB-BD31-4B8C-83A1-F6EECF244321}">
                <p14:modId xmlns:p14="http://schemas.microsoft.com/office/powerpoint/2010/main" val="1368960799"/>
              </p:ext>
            </p:extLst>
          </p:nvPr>
        </p:nvGraphicFramePr>
        <p:xfrm>
          <a:off x="1620938" y="2818702"/>
          <a:ext cx="8781409" cy="3724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テキスト プレースホルダー 3">
            <a:extLst>
              <a:ext uri="{FF2B5EF4-FFF2-40B4-BE49-F238E27FC236}">
                <a16:creationId xmlns:a16="http://schemas.microsoft.com/office/drawing/2014/main" id="{00D2294D-69FA-4FF9-8549-F7BB470B0C4D}"/>
              </a:ext>
            </a:extLst>
          </p:cNvPr>
          <p:cNvSpPr>
            <a:spLocks noGrp="1"/>
          </p:cNvSpPr>
          <p:nvPr>
            <p:ph type="body" sz="quarter" idx="10"/>
          </p:nvPr>
        </p:nvSpPr>
        <p:spPr>
          <a:xfrm>
            <a:off x="609587" y="1279763"/>
            <a:ext cx="10589715" cy="409297"/>
          </a:xfrm>
        </p:spPr>
        <p:txBody>
          <a:bodyPr>
            <a:noAutofit/>
          </a:bodyPr>
          <a:lstStyle/>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利用状況レポートや監査レポート、</a:t>
            </a:r>
            <a:r>
              <a:rPr lang="en-US" altLang="ja-JP" dirty="0">
                <a:solidFill>
                  <a:srgbClr val="7030A0"/>
                </a:solidFill>
                <a:latin typeface="Meiryo UI" panose="020B0604030504040204" pitchFamily="50" charset="-128"/>
                <a:ea typeface="Meiryo UI" panose="020B0604030504040204" pitchFamily="50" charset="-128"/>
              </a:rPr>
              <a:t>PowerShell</a:t>
            </a:r>
            <a:r>
              <a:rPr lang="ja-JP" altLang="en-US" dirty="0">
                <a:solidFill>
                  <a:srgbClr val="7030A0"/>
                </a:solidFill>
                <a:latin typeface="Meiryo UI" panose="020B0604030504040204" pitchFamily="50" charset="-128"/>
                <a:ea typeface="Meiryo UI" panose="020B0604030504040204" pitchFamily="50" charset="-128"/>
              </a:rPr>
              <a:t>データを用いて、利用用途にあった“可視化”を実現可能。</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データの種別・機密性・取り扱い、データ量を意識して可視化方法を検討する。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FF0000"/>
                </a:solidFill>
                <a:latin typeface="Meiryo UI" panose="020B0604030504040204" pitchFamily="50" charset="-128"/>
                <a:ea typeface="Meiryo UI" panose="020B0604030504040204" pitchFamily="50" charset="-128"/>
              </a:rPr>
              <a:t>データ量が多い場合は豊富な可視化グラフ作成が可能になるものの、データベースの準備等の環境構築作業が必要になるため、一般的に時間と費用が必要になる。</a:t>
            </a:r>
            <a:endParaRPr lang="en-US" altLang="ja-JP"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911213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(2/4)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340345" y="1535548"/>
            <a:ext cx="3168167"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Microsoft</a:t>
            </a:r>
            <a:r>
              <a:rPr lang="ja-JP" altLang="en-US" sz="1800" b="1" dirty="0">
                <a:solidFill>
                  <a:srgbClr val="00B050"/>
                </a:solidFill>
                <a:latin typeface="Meiryo UI" panose="020B0604030504040204" pitchFamily="50" charset="-128"/>
                <a:ea typeface="Meiryo UI" panose="020B0604030504040204" pitchFamily="50" charset="-128"/>
              </a:rPr>
              <a:t> </a:t>
            </a:r>
            <a:r>
              <a:rPr lang="en-US" altLang="ja-JP" sz="1800" b="1" dirty="0">
                <a:solidFill>
                  <a:srgbClr val="00B050"/>
                </a:solidFill>
                <a:latin typeface="Meiryo UI" panose="020B0604030504040204" pitchFamily="50" charset="-128"/>
                <a:ea typeface="Meiryo UI" panose="020B0604030504040204" pitchFamily="50" charset="-128"/>
              </a:rPr>
              <a:t>Dynamics</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70848075-11A9-48E6-A76C-5F0C0D0DED0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8600" y="1938129"/>
            <a:ext cx="6029514" cy="3756991"/>
          </a:xfrm>
          <a:prstGeom prst="rect">
            <a:avLst/>
          </a:prstGeom>
        </p:spPr>
      </p:pic>
      <p:pic>
        <p:nvPicPr>
          <p:cNvPr id="10" name="図 9">
            <a:extLst>
              <a:ext uri="{FF2B5EF4-FFF2-40B4-BE49-F238E27FC236}">
                <a16:creationId xmlns:a16="http://schemas.microsoft.com/office/drawing/2014/main" id="{B4BD3779-294F-4E10-A326-5BFA07EAA7E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15877" y="1883463"/>
            <a:ext cx="6016195" cy="3766931"/>
          </a:xfrm>
          <a:prstGeom prst="rect">
            <a:avLst/>
          </a:prstGeom>
        </p:spPr>
      </p:pic>
    </p:spTree>
    <p:extLst>
      <p:ext uri="{BB962C8B-B14F-4D97-AF65-F5344CB8AC3E}">
        <p14:creationId xmlns:p14="http://schemas.microsoft.com/office/powerpoint/2010/main" val="16780585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(3/4)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4C755F50-E677-4FD6-A531-98C90C21A99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52331" y="2024913"/>
            <a:ext cx="6137986" cy="3168283"/>
          </a:xfrm>
          <a:prstGeom prst="rect">
            <a:avLst/>
          </a:prstGeom>
        </p:spPr>
      </p:pic>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309413" y="1709484"/>
            <a:ext cx="2740784"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Sales</a:t>
            </a:r>
            <a:r>
              <a:rPr lang="ja-JP" altLang="en-US" sz="1800" b="1" dirty="0">
                <a:solidFill>
                  <a:srgbClr val="00B050"/>
                </a:solidFill>
                <a:latin typeface="Meiryo UI" panose="020B0604030504040204" pitchFamily="50" charset="-128"/>
                <a:ea typeface="Meiryo UI" panose="020B0604030504040204" pitchFamily="50" charset="-128"/>
              </a:rPr>
              <a:t> </a:t>
            </a:r>
            <a:r>
              <a:rPr lang="en-US" altLang="ja-JP" sz="1800" b="1" dirty="0">
                <a:solidFill>
                  <a:srgbClr val="00B050"/>
                </a:solidFill>
                <a:latin typeface="Meiryo UI" panose="020B0604030504040204" pitchFamily="50" charset="-128"/>
                <a:ea typeface="Meiryo UI" panose="020B0604030504040204" pitchFamily="50" charset="-128"/>
              </a:rPr>
              <a:t>Force</a:t>
            </a:r>
            <a:r>
              <a:rPr lang="ja-JP" altLang="en-US" sz="1800" b="1" dirty="0">
                <a:solidFill>
                  <a:srgbClr val="00B050"/>
                </a:solidFill>
                <a:latin typeface="Meiryo UI" panose="020B0604030504040204" pitchFamily="50" charset="-128"/>
                <a:ea typeface="Meiryo UI" panose="020B0604030504040204" pitchFamily="50" charset="-128"/>
              </a:rPr>
              <a:t>関連</a:t>
            </a:r>
            <a:endParaRPr lang="en-US" altLang="ja-JP" sz="1900" dirty="0">
              <a:solidFill>
                <a:srgbClr val="00B05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4486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（番外編）すぐに使える！おすすめ</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Power</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BI</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グラフ </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(4/4)</a:t>
            </a:r>
            <a:endPar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プレースホルダー 3">
            <a:extLst>
              <a:ext uri="{FF2B5EF4-FFF2-40B4-BE49-F238E27FC236}">
                <a16:creationId xmlns:a16="http://schemas.microsoft.com/office/drawing/2014/main" id="{335A2BC9-8555-4FD8-A6E3-027157C12DAF}"/>
              </a:ext>
            </a:extLst>
          </p:cNvPr>
          <p:cNvSpPr txBox="1">
            <a:spLocks/>
          </p:cNvSpPr>
          <p:nvPr/>
        </p:nvSpPr>
        <p:spPr>
          <a:xfrm>
            <a:off x="1006269" y="1798936"/>
            <a:ext cx="4892606" cy="318098"/>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00B050"/>
                </a:solidFill>
                <a:latin typeface="Meiryo UI" panose="020B0604030504040204" pitchFamily="50" charset="-128"/>
                <a:ea typeface="Meiryo UI" panose="020B0604030504040204" pitchFamily="50" charset="-128"/>
              </a:rPr>
              <a:t>その他（開発・プロジェクト管理等）</a:t>
            </a:r>
            <a:endParaRPr lang="en-US" altLang="ja-JP" sz="1900" dirty="0">
              <a:solidFill>
                <a:srgbClr val="00B050"/>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FE22F0FD-E392-4515-8362-D01B95449D4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76052" y="2221396"/>
            <a:ext cx="2072310" cy="3170270"/>
          </a:xfrm>
          <a:prstGeom prst="rect">
            <a:avLst/>
          </a:prstGeom>
        </p:spPr>
      </p:pic>
      <p:pic>
        <p:nvPicPr>
          <p:cNvPr id="10" name="図 9">
            <a:extLst>
              <a:ext uri="{FF2B5EF4-FFF2-40B4-BE49-F238E27FC236}">
                <a16:creationId xmlns:a16="http://schemas.microsoft.com/office/drawing/2014/main" id="{1B342D2B-7FD1-4279-AF97-716153E7673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47752" y="2261151"/>
            <a:ext cx="2066086" cy="3081132"/>
          </a:xfrm>
          <a:prstGeom prst="rect">
            <a:avLst/>
          </a:prstGeom>
        </p:spPr>
      </p:pic>
      <p:pic>
        <p:nvPicPr>
          <p:cNvPr id="13" name="図 12">
            <a:extLst>
              <a:ext uri="{FF2B5EF4-FFF2-40B4-BE49-F238E27FC236}">
                <a16:creationId xmlns:a16="http://schemas.microsoft.com/office/drawing/2014/main" id="{D2C6F3DB-E1F5-4B03-8E4F-567828F81EC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08715" y="2251213"/>
            <a:ext cx="2062370" cy="3097198"/>
          </a:xfrm>
          <a:prstGeom prst="rect">
            <a:avLst/>
          </a:prstGeom>
        </p:spPr>
      </p:pic>
      <p:pic>
        <p:nvPicPr>
          <p:cNvPr id="3" name="図 2">
            <a:extLst>
              <a:ext uri="{FF2B5EF4-FFF2-40B4-BE49-F238E27FC236}">
                <a16:creationId xmlns:a16="http://schemas.microsoft.com/office/drawing/2014/main" id="{BE71CF74-59BA-4902-9321-C50FA89937B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39341" y="2266122"/>
            <a:ext cx="4074342" cy="3081130"/>
          </a:xfrm>
          <a:prstGeom prst="rect">
            <a:avLst/>
          </a:prstGeom>
        </p:spPr>
      </p:pic>
    </p:spTree>
    <p:extLst>
      <p:ext uri="{BB962C8B-B14F-4D97-AF65-F5344CB8AC3E}">
        <p14:creationId xmlns:p14="http://schemas.microsoft.com/office/powerpoint/2010/main" val="20416332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5128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関連データの可視化について</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8" name="テキスト プレースホルダー 3">
            <a:extLst>
              <a:ext uri="{FF2B5EF4-FFF2-40B4-BE49-F238E27FC236}">
                <a16:creationId xmlns:a16="http://schemas.microsoft.com/office/drawing/2014/main" id="{00D2294D-69FA-4FF9-8549-F7BB470B0C4D}"/>
              </a:ext>
            </a:extLst>
          </p:cNvPr>
          <p:cNvSpPr>
            <a:spLocks noGrp="1"/>
          </p:cNvSpPr>
          <p:nvPr>
            <p:ph type="body" sz="quarter" idx="10"/>
          </p:nvPr>
        </p:nvSpPr>
        <p:spPr>
          <a:xfrm>
            <a:off x="785756" y="1204263"/>
            <a:ext cx="10589715" cy="409297"/>
          </a:xfrm>
        </p:spPr>
        <p:txBody>
          <a:bodyPr>
            <a:noAutofit/>
          </a:bodyPr>
          <a:lstStyle/>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データの種別・機密性・取り扱い、データ量を意識して可視化方法を検討する。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r>
              <a:rPr lang="ja-JP" altLang="en-US" dirty="0">
                <a:solidFill>
                  <a:srgbClr val="7030A0"/>
                </a:solidFill>
                <a:latin typeface="Meiryo UI" panose="020B0604030504040204" pitchFamily="50" charset="-128"/>
                <a:ea typeface="Meiryo UI" panose="020B0604030504040204" pitchFamily="50" charset="-128"/>
              </a:rPr>
              <a:t>データ量が多い場合は豊富な可視化グラフ作成が可能になるものの、データベースの準備等の環境構築作業が必要になるため、一般的に時間と費用が必要になる。</a:t>
            </a:r>
            <a:endParaRPr lang="en-US" altLang="ja-JP" dirty="0">
              <a:solidFill>
                <a:srgbClr val="7030A0"/>
              </a:solidFill>
              <a:latin typeface="Meiryo UI" panose="020B0604030504040204" pitchFamily="50" charset="-128"/>
              <a:ea typeface="Meiryo UI" panose="020B0604030504040204" pitchFamily="50" charset="-128"/>
            </a:endParaRPr>
          </a:p>
          <a:p>
            <a:pPr marL="342900" indent="-342900">
              <a:buFont typeface="Wingdings" panose="05000000000000000000" pitchFamily="2" charset="2"/>
              <a:buChar char="ü"/>
            </a:pPr>
            <a:endParaRPr lang="en-US" altLang="ja-JP" dirty="0">
              <a:solidFill>
                <a:srgbClr val="7030A0"/>
              </a:solidFill>
              <a:latin typeface="Meiryo UI" panose="020B0604030504040204" pitchFamily="50" charset="-128"/>
              <a:ea typeface="Meiryo UI" panose="020B0604030504040204" pitchFamily="50" charset="-128"/>
            </a:endParaRPr>
          </a:p>
        </p:txBody>
      </p:sp>
      <p:sp>
        <p:nvSpPr>
          <p:cNvPr id="3" name="二等辺三角形 2">
            <a:extLst>
              <a:ext uri="{FF2B5EF4-FFF2-40B4-BE49-F238E27FC236}">
                <a16:creationId xmlns:a16="http://schemas.microsoft.com/office/drawing/2014/main" id="{ACB178E9-446B-483A-BF8E-F1031A6B3C0B}"/>
              </a:ext>
            </a:extLst>
          </p:cNvPr>
          <p:cNvSpPr/>
          <p:nvPr/>
        </p:nvSpPr>
        <p:spPr>
          <a:xfrm rot="16200000">
            <a:off x="5780019" y="1610682"/>
            <a:ext cx="830510" cy="9085286"/>
          </a:xfrm>
          <a:prstGeom prst="triangle">
            <a:avLst>
              <a:gd name="adj" fmla="val 510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6999985-E1DD-4B1B-8A66-81C9FE566E68}"/>
              </a:ext>
            </a:extLst>
          </p:cNvPr>
          <p:cNvSpPr txBox="1"/>
          <p:nvPr/>
        </p:nvSpPr>
        <p:spPr>
          <a:xfrm>
            <a:off x="9278225" y="5947795"/>
            <a:ext cx="1409350" cy="400110"/>
          </a:xfrm>
          <a:prstGeom prst="rect">
            <a:avLst/>
          </a:prstGeom>
          <a:noFill/>
        </p:spPr>
        <p:txBody>
          <a:bodyPr wrap="square" rtlCol="0">
            <a:spAutoFit/>
          </a:bodyPr>
          <a:lstStyle/>
          <a:p>
            <a:r>
              <a:rPr kumimoji="1" lang="ja-JP" altLang="en-US" sz="2000" b="1" dirty="0">
                <a:solidFill>
                  <a:schemeClr val="bg1"/>
                </a:solidFill>
              </a:rPr>
              <a:t>データ量</a:t>
            </a:r>
          </a:p>
        </p:txBody>
      </p:sp>
      <p:sp>
        <p:nvSpPr>
          <p:cNvPr id="7" name="テキスト ボックス 6">
            <a:extLst>
              <a:ext uri="{FF2B5EF4-FFF2-40B4-BE49-F238E27FC236}">
                <a16:creationId xmlns:a16="http://schemas.microsoft.com/office/drawing/2014/main" id="{F58FC0F3-6648-456E-AAFD-4608AA696428}"/>
              </a:ext>
            </a:extLst>
          </p:cNvPr>
          <p:cNvSpPr txBox="1"/>
          <p:nvPr/>
        </p:nvSpPr>
        <p:spPr>
          <a:xfrm>
            <a:off x="10805023" y="5947795"/>
            <a:ext cx="931178" cy="400110"/>
          </a:xfrm>
          <a:prstGeom prst="rect">
            <a:avLst/>
          </a:prstGeom>
          <a:noFill/>
        </p:spPr>
        <p:txBody>
          <a:bodyPr wrap="square" rtlCol="0">
            <a:spAutoFit/>
          </a:bodyPr>
          <a:lstStyle/>
          <a:p>
            <a:r>
              <a:rPr lang="ja-JP" altLang="en-US" sz="2000" b="1" dirty="0"/>
              <a:t>多い</a:t>
            </a:r>
            <a:endParaRPr kumimoji="1" lang="ja-JP" altLang="en-US" sz="2000" b="1" dirty="0"/>
          </a:p>
        </p:txBody>
      </p:sp>
      <p:sp>
        <p:nvSpPr>
          <p:cNvPr id="9" name="テキスト ボックス 8">
            <a:extLst>
              <a:ext uri="{FF2B5EF4-FFF2-40B4-BE49-F238E27FC236}">
                <a16:creationId xmlns:a16="http://schemas.microsoft.com/office/drawing/2014/main" id="{4E1D7E0E-3E22-48A1-9005-39EE857762B4}"/>
              </a:ext>
            </a:extLst>
          </p:cNvPr>
          <p:cNvSpPr txBox="1"/>
          <p:nvPr/>
        </p:nvSpPr>
        <p:spPr>
          <a:xfrm>
            <a:off x="622186" y="5940804"/>
            <a:ext cx="1131114" cy="400110"/>
          </a:xfrm>
          <a:prstGeom prst="rect">
            <a:avLst/>
          </a:prstGeom>
          <a:noFill/>
        </p:spPr>
        <p:txBody>
          <a:bodyPr wrap="square" rtlCol="0">
            <a:spAutoFit/>
          </a:bodyPr>
          <a:lstStyle/>
          <a:p>
            <a:r>
              <a:rPr lang="ja-JP" altLang="en-US" sz="2000" b="1" dirty="0"/>
              <a:t>少ない</a:t>
            </a:r>
            <a:endParaRPr kumimoji="1" lang="ja-JP" altLang="en-US" sz="2000" b="1" dirty="0"/>
          </a:p>
        </p:txBody>
      </p:sp>
      <p:sp>
        <p:nvSpPr>
          <p:cNvPr id="13" name="テキスト プレースホルダー 3">
            <a:extLst>
              <a:ext uri="{FF2B5EF4-FFF2-40B4-BE49-F238E27FC236}">
                <a16:creationId xmlns:a16="http://schemas.microsoft.com/office/drawing/2014/main" id="{B188835A-DF75-4B79-B41F-27BD74300137}"/>
              </a:ext>
            </a:extLst>
          </p:cNvPr>
          <p:cNvSpPr txBox="1">
            <a:spLocks/>
          </p:cNvSpPr>
          <p:nvPr/>
        </p:nvSpPr>
        <p:spPr>
          <a:xfrm>
            <a:off x="1256939" y="2514345"/>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b="1" dirty="0">
                <a:solidFill>
                  <a:srgbClr val="00B050"/>
                </a:solidFill>
                <a:latin typeface="Meiryo UI" panose="020B0604030504040204" pitchFamily="50" charset="-128"/>
                <a:ea typeface="Meiryo UI" panose="020B0604030504040204" pitchFamily="50" charset="-128"/>
              </a:rPr>
              <a:t>M365 Usage Analytics</a:t>
            </a:r>
            <a:endParaRPr lang="ja-JP" altLang="en-US" sz="1800" b="1" dirty="0">
              <a:solidFill>
                <a:srgbClr val="00B050"/>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A74355E4-021C-4B63-BD40-324D041EB608}"/>
              </a:ext>
            </a:extLst>
          </p:cNvPr>
          <p:cNvSpPr/>
          <p:nvPr/>
        </p:nvSpPr>
        <p:spPr>
          <a:xfrm>
            <a:off x="1157681" y="2273415"/>
            <a:ext cx="3078759" cy="32633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15" name="テキスト プレースホルダー 3">
            <a:extLst>
              <a:ext uri="{FF2B5EF4-FFF2-40B4-BE49-F238E27FC236}">
                <a16:creationId xmlns:a16="http://schemas.microsoft.com/office/drawing/2014/main" id="{B4C27546-0EE9-4389-91BE-A8086AECC588}"/>
              </a:ext>
            </a:extLst>
          </p:cNvPr>
          <p:cNvSpPr txBox="1">
            <a:spLocks/>
          </p:cNvSpPr>
          <p:nvPr/>
        </p:nvSpPr>
        <p:spPr>
          <a:xfrm>
            <a:off x="1258337" y="3035860"/>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solidFill>
                  <a:srgbClr val="00B050"/>
                </a:solidFill>
                <a:latin typeface="Meiryo UI" panose="020B0604030504040204" pitchFamily="50" charset="-128"/>
                <a:ea typeface="Meiryo UI" panose="020B0604030504040204" pitchFamily="50" charset="-128"/>
              </a:rPr>
              <a:t>Microsoft</a:t>
            </a:r>
            <a:r>
              <a:rPr lang="ja-JP" altLang="en-US" sz="1600" dirty="0">
                <a:solidFill>
                  <a:srgbClr val="00B050"/>
                </a:solidFill>
                <a:latin typeface="Meiryo UI" panose="020B0604030504040204" pitchFamily="50" charset="-128"/>
                <a:ea typeface="Meiryo UI" panose="020B0604030504040204" pitchFamily="50" charset="-128"/>
              </a:rPr>
              <a:t>からのサービス。</a:t>
            </a:r>
          </a:p>
          <a:p>
            <a:r>
              <a:rPr lang="ja-JP" altLang="en-US" sz="1600" dirty="0">
                <a:solidFill>
                  <a:srgbClr val="00B050"/>
                </a:solidFill>
                <a:latin typeface="Meiryo UI" panose="020B0604030504040204" pitchFamily="50" charset="-128"/>
                <a:ea typeface="Meiryo UI" panose="020B0604030504040204" pitchFamily="50" charset="-128"/>
              </a:rPr>
              <a:t>テナント内</a:t>
            </a:r>
            <a:r>
              <a:rPr lang="en-US" altLang="ja-JP" sz="1600" dirty="0">
                <a:solidFill>
                  <a:srgbClr val="00B050"/>
                </a:solidFill>
                <a:latin typeface="Meiryo UI" panose="020B0604030504040204" pitchFamily="50" charset="-128"/>
                <a:ea typeface="Meiryo UI" panose="020B0604030504040204" pitchFamily="50" charset="-128"/>
              </a:rPr>
              <a:t>O365</a:t>
            </a:r>
            <a:r>
              <a:rPr lang="ja-JP" altLang="en-US" sz="1600" dirty="0">
                <a:solidFill>
                  <a:srgbClr val="00B050"/>
                </a:solidFill>
                <a:latin typeface="Meiryo UI" panose="020B0604030504040204" pitchFamily="50" charset="-128"/>
                <a:ea typeface="Meiryo UI" panose="020B0604030504040204" pitchFamily="50" charset="-128"/>
              </a:rPr>
              <a:t>利用状況を簡単に設定し表示することが可能。</a:t>
            </a:r>
            <a:endParaRPr lang="en-US" altLang="ja-JP" sz="1600" dirty="0">
              <a:solidFill>
                <a:srgbClr val="00B050"/>
              </a:solidFill>
              <a:latin typeface="Meiryo UI" panose="020B0604030504040204" pitchFamily="50" charset="-128"/>
              <a:ea typeface="Meiryo UI" panose="020B0604030504040204" pitchFamily="50" charset="-128"/>
            </a:endParaRPr>
          </a:p>
          <a:p>
            <a:r>
              <a:rPr lang="ja-JP" altLang="en-US" sz="1600" dirty="0">
                <a:solidFill>
                  <a:srgbClr val="00B050"/>
                </a:solidFill>
                <a:latin typeface="Meiryo UI" panose="020B0604030504040204" pitchFamily="50" charset="-128"/>
                <a:ea typeface="Meiryo UI" panose="020B0604030504040204" pitchFamily="50" charset="-128"/>
              </a:rPr>
              <a:t>システムで有効にすることで必要データがクラウドに用意され</a:t>
            </a:r>
            <a:r>
              <a:rPr lang="en-US" altLang="ja-JP" sz="1600" dirty="0">
                <a:solidFill>
                  <a:srgbClr val="00B050"/>
                </a:solidFill>
                <a:latin typeface="Meiryo UI" panose="020B0604030504040204" pitchFamily="50" charset="-128"/>
                <a:ea typeface="Meiryo UI" panose="020B0604030504040204" pitchFamily="50" charset="-128"/>
              </a:rPr>
              <a:t>Power</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BI</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Free</a:t>
            </a:r>
            <a:r>
              <a:rPr lang="ja-JP" altLang="en-US" sz="1600" dirty="0">
                <a:solidFill>
                  <a:srgbClr val="00B050"/>
                </a:solidFill>
                <a:latin typeface="Meiryo UI" panose="020B0604030504040204" pitchFamily="50" charset="-128"/>
                <a:ea typeface="Meiryo UI" panose="020B0604030504040204" pitchFamily="50" charset="-128"/>
              </a:rPr>
              <a:t>で閲覧することが可能。</a:t>
            </a:r>
            <a:endParaRPr lang="en-US" altLang="ja-JP" sz="1600" dirty="0">
              <a:solidFill>
                <a:srgbClr val="00B050"/>
              </a:solidFill>
              <a:latin typeface="Meiryo UI" panose="020B0604030504040204" pitchFamily="50" charset="-128"/>
              <a:ea typeface="Meiryo UI" panose="020B0604030504040204" pitchFamily="50" charset="-128"/>
            </a:endParaRPr>
          </a:p>
          <a:p>
            <a:r>
              <a:rPr lang="ja-JP" altLang="en-US" sz="1600" dirty="0">
                <a:solidFill>
                  <a:srgbClr val="00B050"/>
                </a:solidFill>
                <a:latin typeface="Meiryo UI" panose="020B0604030504040204" pitchFamily="50" charset="-128"/>
                <a:ea typeface="Meiryo UI" panose="020B0604030504040204" pitchFamily="50" charset="-128"/>
              </a:rPr>
              <a:t>監査データは含まないが、別で提供される</a:t>
            </a:r>
            <a:r>
              <a:rPr lang="en-US" altLang="ja-JP" sz="1600" dirty="0">
                <a:solidFill>
                  <a:srgbClr val="00B050"/>
                </a:solidFill>
                <a:latin typeface="Meiryo UI" panose="020B0604030504040204" pitchFamily="50" charset="-128"/>
                <a:ea typeface="Meiryo UI" panose="020B0604030504040204" pitchFamily="50" charset="-128"/>
              </a:rPr>
              <a:t>Azure</a:t>
            </a:r>
            <a:r>
              <a:rPr lang="ja-JP" altLang="en-US" sz="1600" dirty="0">
                <a:solidFill>
                  <a:srgbClr val="00B050"/>
                </a:solidFill>
                <a:latin typeface="Meiryo UI" panose="020B0604030504040204" pitchFamily="50" charset="-128"/>
                <a:ea typeface="Meiryo UI" panose="020B0604030504040204" pitchFamily="50" charset="-128"/>
              </a:rPr>
              <a:t> </a:t>
            </a:r>
            <a:r>
              <a:rPr lang="en-US" altLang="ja-JP" sz="1600" dirty="0">
                <a:solidFill>
                  <a:srgbClr val="00B050"/>
                </a:solidFill>
                <a:latin typeface="Meiryo UI" panose="020B0604030504040204" pitchFamily="50" charset="-128"/>
                <a:ea typeface="Meiryo UI" panose="020B0604030504040204" pitchFamily="50" charset="-128"/>
              </a:rPr>
              <a:t>AD Analytics</a:t>
            </a:r>
            <a:r>
              <a:rPr lang="ja-JP" altLang="en-US" sz="1600" dirty="0">
                <a:solidFill>
                  <a:srgbClr val="00B050"/>
                </a:solidFill>
                <a:latin typeface="Meiryo UI" panose="020B0604030504040204" pitchFamily="50" charset="-128"/>
                <a:ea typeface="Meiryo UI" panose="020B0604030504040204" pitchFamily="50" charset="-128"/>
              </a:rPr>
              <a:t>グラフも利用可能。</a:t>
            </a:r>
            <a:endParaRPr lang="en-US" altLang="ja-JP" sz="1600" dirty="0">
              <a:solidFill>
                <a:srgbClr val="00B050"/>
              </a:solidFill>
              <a:latin typeface="Meiryo UI" panose="020B0604030504040204" pitchFamily="50" charset="-128"/>
              <a:ea typeface="Meiryo UI" panose="020B0604030504040204" pitchFamily="50" charset="-128"/>
            </a:endParaRPr>
          </a:p>
        </p:txBody>
      </p:sp>
      <p:sp>
        <p:nvSpPr>
          <p:cNvPr id="20" name="テキスト プレースホルダー 3">
            <a:extLst>
              <a:ext uri="{FF2B5EF4-FFF2-40B4-BE49-F238E27FC236}">
                <a16:creationId xmlns:a16="http://schemas.microsoft.com/office/drawing/2014/main" id="{0A09139B-C2AA-4886-A51E-0F1DF5AEEB84}"/>
              </a:ext>
            </a:extLst>
          </p:cNvPr>
          <p:cNvSpPr txBox="1">
            <a:spLocks/>
          </p:cNvSpPr>
          <p:nvPr/>
        </p:nvSpPr>
        <p:spPr>
          <a:xfrm>
            <a:off x="4622334" y="2415075"/>
            <a:ext cx="3113715"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00B0F0"/>
                </a:solidFill>
                <a:latin typeface="Meiryo UI" panose="020B0604030504040204" pitchFamily="50" charset="-128"/>
                <a:ea typeface="Meiryo UI" panose="020B0604030504040204" pitchFamily="50" charset="-128"/>
              </a:rPr>
              <a:t>データベース構築なし</a:t>
            </a:r>
            <a:br>
              <a:rPr lang="en-US" altLang="ja-JP" sz="1800" b="1" dirty="0">
                <a:solidFill>
                  <a:srgbClr val="00B0F0"/>
                </a:solidFill>
                <a:latin typeface="Meiryo UI" panose="020B0604030504040204" pitchFamily="50" charset="-128"/>
                <a:ea typeface="Meiryo UI" panose="020B0604030504040204" pitchFamily="50" charset="-128"/>
              </a:rPr>
            </a:br>
            <a:r>
              <a:rPr lang="ja-JP" altLang="en-US" sz="1800" b="1" dirty="0">
                <a:solidFill>
                  <a:srgbClr val="00B0F0"/>
                </a:solidFill>
                <a:latin typeface="Meiryo UI" panose="020B0604030504040204" pitchFamily="50" charset="-128"/>
                <a:ea typeface="Meiryo UI" panose="020B0604030504040204" pitchFamily="50" charset="-128"/>
              </a:rPr>
              <a:t>最低限データカスタマイズグラフ</a:t>
            </a:r>
          </a:p>
        </p:txBody>
      </p:sp>
      <p:sp>
        <p:nvSpPr>
          <p:cNvPr id="21" name="正方形/長方形 20">
            <a:extLst>
              <a:ext uri="{FF2B5EF4-FFF2-40B4-BE49-F238E27FC236}">
                <a16:creationId xmlns:a16="http://schemas.microsoft.com/office/drawing/2014/main" id="{0C6EC2C5-E201-4BF9-8229-994F501CD20D}"/>
              </a:ext>
            </a:extLst>
          </p:cNvPr>
          <p:cNvSpPr/>
          <p:nvPr/>
        </p:nvSpPr>
        <p:spPr>
          <a:xfrm>
            <a:off x="4598566" y="2274813"/>
            <a:ext cx="3078759" cy="326192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2" name="テキスト プレースホルダー 3">
            <a:extLst>
              <a:ext uri="{FF2B5EF4-FFF2-40B4-BE49-F238E27FC236}">
                <a16:creationId xmlns:a16="http://schemas.microsoft.com/office/drawing/2014/main" id="{02E56741-F982-4A5C-9ECC-0889DEACD514}"/>
              </a:ext>
            </a:extLst>
          </p:cNvPr>
          <p:cNvSpPr txBox="1">
            <a:spLocks/>
          </p:cNvSpPr>
          <p:nvPr/>
        </p:nvSpPr>
        <p:spPr>
          <a:xfrm>
            <a:off x="4674055" y="3095981"/>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rgbClr val="00B0F0"/>
                </a:solidFill>
                <a:latin typeface="Meiryo UI" panose="020B0604030504040204" pitchFamily="50" charset="-128"/>
                <a:ea typeface="Meiryo UI" panose="020B0604030504040204" pitchFamily="50" charset="-128"/>
              </a:rPr>
              <a:t>必要最低限のデータを</a:t>
            </a:r>
            <a:r>
              <a:rPr lang="en-US" altLang="ja-JP" sz="1600" dirty="0">
                <a:solidFill>
                  <a:srgbClr val="00B0F0"/>
                </a:solidFill>
                <a:latin typeface="Meiryo UI" panose="020B0604030504040204" pitchFamily="50" charset="-128"/>
                <a:ea typeface="Meiryo UI" panose="020B0604030504040204" pitchFamily="50" charset="-128"/>
              </a:rPr>
              <a:t>Graph</a:t>
            </a:r>
            <a:r>
              <a:rPr lang="ja-JP" altLang="en-US" sz="1600" dirty="0">
                <a:solidFill>
                  <a:srgbClr val="00B0F0"/>
                </a:solidFill>
                <a:latin typeface="Meiryo UI" panose="020B0604030504040204" pitchFamily="50" charset="-128"/>
                <a:ea typeface="Meiryo UI" panose="020B0604030504040204" pitchFamily="50" charset="-128"/>
              </a:rPr>
              <a:t> </a:t>
            </a:r>
            <a:r>
              <a:rPr lang="en-US" altLang="ja-JP" sz="1600" dirty="0">
                <a:solidFill>
                  <a:srgbClr val="00B0F0"/>
                </a:solidFill>
                <a:latin typeface="Meiryo UI" panose="020B0604030504040204" pitchFamily="50" charset="-128"/>
                <a:ea typeface="Meiryo UI" panose="020B0604030504040204" pitchFamily="50" charset="-128"/>
              </a:rPr>
              <a:t>API</a:t>
            </a:r>
            <a:r>
              <a:rPr lang="ja-JP" altLang="en-US" sz="1600" dirty="0" err="1">
                <a:solidFill>
                  <a:srgbClr val="00B0F0"/>
                </a:solidFill>
                <a:latin typeface="Meiryo UI" panose="020B0604030504040204" pitchFamily="50" charset="-128"/>
                <a:ea typeface="Meiryo UI" panose="020B0604030504040204" pitchFamily="50" charset="-128"/>
              </a:rPr>
              <a:t>、</a:t>
            </a:r>
            <a:r>
              <a:rPr lang="ja-JP" altLang="en-US" sz="1600" dirty="0">
                <a:solidFill>
                  <a:srgbClr val="00B0F0"/>
                </a:solidFill>
                <a:latin typeface="Meiryo UI" panose="020B0604030504040204" pitchFamily="50" charset="-128"/>
                <a:ea typeface="Meiryo UI" panose="020B0604030504040204" pitchFamily="50" charset="-128"/>
              </a:rPr>
              <a:t>監査データから抽出し、ローカル</a:t>
            </a:r>
            <a:r>
              <a:rPr lang="en-US" altLang="ja-JP" sz="1600" dirty="0">
                <a:solidFill>
                  <a:srgbClr val="00B0F0"/>
                </a:solidFill>
                <a:latin typeface="Meiryo UI" panose="020B0604030504040204" pitchFamily="50" charset="-128"/>
                <a:ea typeface="Meiryo UI" panose="020B0604030504040204" pitchFamily="50" charset="-128"/>
              </a:rPr>
              <a:t>PC/OneDrive/SharePoint/</a:t>
            </a:r>
            <a:r>
              <a:rPr lang="ja-JP" altLang="en-US" sz="1600" dirty="0" err="1">
                <a:solidFill>
                  <a:srgbClr val="00B0F0"/>
                </a:solidFill>
                <a:latin typeface="Meiryo UI" panose="020B0604030504040204" pitchFamily="50" charset="-128"/>
                <a:ea typeface="Meiryo UI" panose="020B0604030504040204" pitchFamily="50" charset="-128"/>
              </a:rPr>
              <a:t>に保</a:t>
            </a:r>
            <a:r>
              <a:rPr lang="ja-JP" altLang="en-US" sz="1600" dirty="0">
                <a:solidFill>
                  <a:srgbClr val="00B0F0"/>
                </a:solidFill>
                <a:latin typeface="Meiryo UI" panose="020B0604030504040204" pitchFamily="50" charset="-128"/>
                <a:ea typeface="Meiryo UI" panose="020B0604030504040204" pitchFamily="50" charset="-128"/>
              </a:rPr>
              <a:t>存して</a:t>
            </a:r>
            <a:r>
              <a:rPr lang="en-US" altLang="ja-JP" sz="1600" dirty="0">
                <a:solidFill>
                  <a:srgbClr val="00B0F0"/>
                </a:solidFill>
                <a:latin typeface="Meiryo UI" panose="020B0604030504040204" pitchFamily="50" charset="-128"/>
                <a:ea typeface="Meiryo UI" panose="020B0604030504040204" pitchFamily="50" charset="-128"/>
              </a:rPr>
              <a:t>Excel</a:t>
            </a:r>
            <a:r>
              <a:rPr lang="ja-JP" altLang="en-US" sz="1600" dirty="0">
                <a:solidFill>
                  <a:srgbClr val="00B0F0"/>
                </a:solidFill>
                <a:latin typeface="Meiryo UI" panose="020B0604030504040204" pitchFamily="50" charset="-128"/>
                <a:ea typeface="Meiryo UI" panose="020B0604030504040204" pitchFamily="50" charset="-128"/>
              </a:rPr>
              <a:t>や</a:t>
            </a:r>
            <a:r>
              <a:rPr lang="en-US" altLang="ja-JP" sz="1600" dirty="0">
                <a:solidFill>
                  <a:srgbClr val="00B0F0"/>
                </a:solidFill>
                <a:latin typeface="Meiryo UI" panose="020B0604030504040204" pitchFamily="50" charset="-128"/>
                <a:ea typeface="Meiryo UI" panose="020B0604030504040204" pitchFamily="50" charset="-128"/>
              </a:rPr>
              <a:t>Power</a:t>
            </a:r>
            <a:r>
              <a:rPr lang="ja-JP" altLang="en-US" sz="1600" dirty="0">
                <a:solidFill>
                  <a:srgbClr val="00B0F0"/>
                </a:solidFill>
                <a:latin typeface="Meiryo UI" panose="020B0604030504040204" pitchFamily="50" charset="-128"/>
                <a:ea typeface="Meiryo UI" panose="020B0604030504040204" pitchFamily="50" charset="-128"/>
              </a:rPr>
              <a:t> </a:t>
            </a:r>
            <a:r>
              <a:rPr lang="en-US" altLang="ja-JP" sz="1600" dirty="0">
                <a:solidFill>
                  <a:srgbClr val="00B0F0"/>
                </a:solidFill>
                <a:latin typeface="Meiryo UI" panose="020B0604030504040204" pitchFamily="50" charset="-128"/>
                <a:ea typeface="Meiryo UI" panose="020B0604030504040204" pitchFamily="50" charset="-128"/>
              </a:rPr>
              <a:t>BI</a:t>
            </a:r>
            <a:r>
              <a:rPr lang="ja-JP" altLang="en-US" sz="1600" dirty="0">
                <a:solidFill>
                  <a:srgbClr val="00B0F0"/>
                </a:solidFill>
                <a:latin typeface="Meiryo UI" panose="020B0604030504040204" pitchFamily="50" charset="-128"/>
                <a:ea typeface="Meiryo UI" panose="020B0604030504040204" pitchFamily="50" charset="-128"/>
              </a:rPr>
              <a:t>でグラフ表示する。</a:t>
            </a:r>
            <a:endParaRPr lang="en-US" altLang="ja-JP" sz="1600" dirty="0">
              <a:solidFill>
                <a:srgbClr val="00B0F0"/>
              </a:solidFill>
              <a:latin typeface="Meiryo UI" panose="020B0604030504040204" pitchFamily="50" charset="-128"/>
              <a:ea typeface="Meiryo UI" panose="020B0604030504040204" pitchFamily="50" charset="-128"/>
            </a:endParaRPr>
          </a:p>
          <a:p>
            <a:r>
              <a:rPr lang="en-US" altLang="ja-JP" sz="1600" dirty="0">
                <a:solidFill>
                  <a:srgbClr val="00B0F0"/>
                </a:solidFill>
                <a:latin typeface="Meiryo UI" panose="020B0604030504040204" pitchFamily="50" charset="-128"/>
                <a:ea typeface="Meiryo UI" panose="020B0604030504040204" pitchFamily="50" charset="-128"/>
              </a:rPr>
              <a:t>DB</a:t>
            </a:r>
            <a:r>
              <a:rPr lang="ja-JP" altLang="en-US" sz="1600" dirty="0">
                <a:solidFill>
                  <a:srgbClr val="00B0F0"/>
                </a:solidFill>
                <a:latin typeface="Meiryo UI" panose="020B0604030504040204" pitchFamily="50" charset="-128"/>
                <a:ea typeface="Meiryo UI" panose="020B0604030504040204" pitchFamily="50" charset="-128"/>
              </a:rPr>
              <a:t>を利用しないためデータ量を抑えられるデータのみを参照する。</a:t>
            </a:r>
            <a:endParaRPr lang="en-US" altLang="ja-JP" sz="1600" dirty="0">
              <a:solidFill>
                <a:srgbClr val="00B0F0"/>
              </a:solidFill>
              <a:latin typeface="Meiryo UI" panose="020B0604030504040204" pitchFamily="50" charset="-128"/>
              <a:ea typeface="Meiryo UI" panose="020B0604030504040204" pitchFamily="50" charset="-128"/>
            </a:endParaRPr>
          </a:p>
          <a:p>
            <a:r>
              <a:rPr lang="en-US" altLang="ja-JP" sz="1600" dirty="0">
                <a:solidFill>
                  <a:srgbClr val="00B0F0"/>
                </a:solidFill>
                <a:latin typeface="Meiryo UI" panose="020B0604030504040204" pitchFamily="50" charset="-128"/>
                <a:ea typeface="Meiryo UI" panose="020B0604030504040204" pitchFamily="50" charset="-128"/>
              </a:rPr>
              <a:t>Zeal</a:t>
            </a:r>
            <a:r>
              <a:rPr lang="ja-JP" altLang="en-US" sz="1600" dirty="0">
                <a:solidFill>
                  <a:srgbClr val="00B0F0"/>
                </a:solidFill>
                <a:latin typeface="Meiryo UI" panose="020B0604030504040204" pitchFamily="50" charset="-128"/>
                <a:ea typeface="Meiryo UI" panose="020B0604030504040204" pitchFamily="50" charset="-128"/>
              </a:rPr>
              <a:t>・</a:t>
            </a:r>
            <a:r>
              <a:rPr lang="en-US" altLang="ja-JP" sz="1600" dirty="0">
                <a:solidFill>
                  <a:srgbClr val="00B0F0"/>
                </a:solidFill>
                <a:latin typeface="Meiryo UI" panose="020B0604030504040204" pitchFamily="50" charset="-128"/>
                <a:ea typeface="Meiryo UI" panose="020B0604030504040204" pitchFamily="50" charset="-128"/>
              </a:rPr>
              <a:t>SBT</a:t>
            </a:r>
            <a:r>
              <a:rPr lang="ja-JP" altLang="en-US" sz="1600" dirty="0">
                <a:solidFill>
                  <a:srgbClr val="00B0F0"/>
                </a:solidFill>
                <a:latin typeface="Meiryo UI" panose="020B0604030504040204" pitchFamily="50" charset="-128"/>
                <a:ea typeface="Meiryo UI" panose="020B0604030504040204" pitchFamily="50" charset="-128"/>
              </a:rPr>
              <a:t>構築支援パートナーもあり。</a:t>
            </a:r>
            <a:endParaRPr lang="en-US" altLang="ja-JP" sz="1600" dirty="0">
              <a:solidFill>
                <a:srgbClr val="00B0F0"/>
              </a:solidFill>
              <a:latin typeface="Meiryo UI" panose="020B0604030504040204" pitchFamily="50" charset="-128"/>
              <a:ea typeface="Meiryo UI" panose="020B0604030504040204" pitchFamily="50" charset="-128"/>
            </a:endParaRPr>
          </a:p>
        </p:txBody>
      </p:sp>
      <p:sp>
        <p:nvSpPr>
          <p:cNvPr id="23" name="テキスト プレースホルダー 3">
            <a:extLst>
              <a:ext uri="{FF2B5EF4-FFF2-40B4-BE49-F238E27FC236}">
                <a16:creationId xmlns:a16="http://schemas.microsoft.com/office/drawing/2014/main" id="{531697B1-AD6E-4EE1-83A2-34639D97D663}"/>
              </a:ext>
            </a:extLst>
          </p:cNvPr>
          <p:cNvSpPr txBox="1">
            <a:spLocks/>
          </p:cNvSpPr>
          <p:nvPr/>
        </p:nvSpPr>
        <p:spPr>
          <a:xfrm>
            <a:off x="8180654" y="2399695"/>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rgbClr val="B30D8F"/>
                </a:solidFill>
                <a:latin typeface="Meiryo UI" panose="020B0604030504040204" pitchFamily="50" charset="-128"/>
                <a:ea typeface="Meiryo UI" panose="020B0604030504040204" pitchFamily="50" charset="-128"/>
              </a:rPr>
              <a:t>データベース構築あり</a:t>
            </a:r>
            <a:br>
              <a:rPr lang="en-US" altLang="ja-JP" sz="1800" b="1" dirty="0">
                <a:solidFill>
                  <a:srgbClr val="B30D8F"/>
                </a:solidFill>
                <a:latin typeface="Meiryo UI" panose="020B0604030504040204" pitchFamily="50" charset="-128"/>
                <a:ea typeface="Meiryo UI" panose="020B0604030504040204" pitchFamily="50" charset="-128"/>
              </a:rPr>
            </a:br>
            <a:r>
              <a:rPr lang="ja-JP" altLang="en-US" sz="1800" b="1" dirty="0">
                <a:solidFill>
                  <a:srgbClr val="B30D8F"/>
                </a:solidFill>
                <a:latin typeface="Meiryo UI" panose="020B0604030504040204" pitchFamily="50" charset="-128"/>
                <a:ea typeface="Meiryo UI" panose="020B0604030504040204" pitchFamily="50" charset="-128"/>
              </a:rPr>
              <a:t>環境構築・パートナー製品</a:t>
            </a:r>
          </a:p>
        </p:txBody>
      </p:sp>
      <p:sp>
        <p:nvSpPr>
          <p:cNvPr id="24" name="正方形/長方形 23">
            <a:extLst>
              <a:ext uri="{FF2B5EF4-FFF2-40B4-BE49-F238E27FC236}">
                <a16:creationId xmlns:a16="http://schemas.microsoft.com/office/drawing/2014/main" id="{19518AB1-10BB-4D57-A25A-849C8EAEB62D}"/>
              </a:ext>
            </a:extLst>
          </p:cNvPr>
          <p:cNvSpPr/>
          <p:nvPr/>
        </p:nvSpPr>
        <p:spPr>
          <a:xfrm>
            <a:off x="7997506" y="2276212"/>
            <a:ext cx="3078759" cy="3252134"/>
          </a:xfrm>
          <a:prstGeom prst="rect">
            <a:avLst/>
          </a:prstGeom>
          <a:noFill/>
          <a:ln>
            <a:solidFill>
              <a:srgbClr val="B30D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5" name="テキスト プレースホルダー 3">
            <a:extLst>
              <a:ext uri="{FF2B5EF4-FFF2-40B4-BE49-F238E27FC236}">
                <a16:creationId xmlns:a16="http://schemas.microsoft.com/office/drawing/2014/main" id="{21D512DD-F93B-4859-985F-5B102395AAAB}"/>
              </a:ext>
            </a:extLst>
          </p:cNvPr>
          <p:cNvSpPr txBox="1">
            <a:spLocks/>
          </p:cNvSpPr>
          <p:nvPr/>
        </p:nvSpPr>
        <p:spPr>
          <a:xfrm>
            <a:off x="8098162" y="3088990"/>
            <a:ext cx="2979502" cy="409297"/>
          </a:xfrm>
          <a:prstGeom prst="rect">
            <a:avLst/>
          </a:prstGeom>
        </p:spPr>
        <p:txBody>
          <a:bodyPr vert="horz" lIns="91440" tIns="0" rIns="9144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lang="en-US" sz="1961" kern="1200" spc="-29" baseline="0" dirty="0">
                <a:solidFill>
                  <a:srgbClr val="ED6722"/>
                </a:solidFill>
                <a:latin typeface="+mn-lt"/>
                <a:ea typeface="+mn-ea"/>
                <a:cs typeface="Bodoni Std Bold Italic"/>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solidFill>
                  <a:srgbClr val="B30D8F"/>
                </a:solidFill>
                <a:latin typeface="Meiryo UI" panose="020B0604030504040204" pitchFamily="50" charset="-128"/>
                <a:ea typeface="Meiryo UI" panose="020B0604030504040204" pitchFamily="50" charset="-128"/>
              </a:rPr>
              <a:t>詳細な監査データ・ユーザーログを参照して何月何日、何時何分に誰が誰になにをしたか、把握可能。</a:t>
            </a:r>
            <a:endParaRPr lang="en-US" altLang="ja-JP" sz="1600" dirty="0">
              <a:solidFill>
                <a:srgbClr val="B30D8F"/>
              </a:solidFill>
              <a:latin typeface="Meiryo UI" panose="020B0604030504040204" pitchFamily="50" charset="-128"/>
              <a:ea typeface="Meiryo UI" panose="020B0604030504040204" pitchFamily="50" charset="-128"/>
            </a:endParaRPr>
          </a:p>
          <a:p>
            <a:r>
              <a:rPr lang="ja-JP" altLang="en-US" sz="1600" dirty="0">
                <a:solidFill>
                  <a:srgbClr val="B30D8F"/>
                </a:solidFill>
                <a:latin typeface="Meiryo UI" panose="020B0604030504040204" pitchFamily="50" charset="-128"/>
                <a:ea typeface="Meiryo UI" panose="020B0604030504040204" pitchFamily="50" charset="-128"/>
              </a:rPr>
              <a:t>詳細な見える化が実現可能であり</a:t>
            </a:r>
            <a:br>
              <a:rPr lang="en-US" altLang="ja-JP" sz="1600" dirty="0">
                <a:solidFill>
                  <a:srgbClr val="B30D8F"/>
                </a:solidFill>
                <a:latin typeface="Meiryo UI" panose="020B0604030504040204" pitchFamily="50" charset="-128"/>
                <a:ea typeface="Meiryo UI" panose="020B0604030504040204" pitchFamily="50" charset="-128"/>
              </a:rPr>
            </a:br>
            <a:r>
              <a:rPr lang="ja-JP" altLang="en-US" sz="1600" dirty="0">
                <a:solidFill>
                  <a:srgbClr val="B30D8F"/>
                </a:solidFill>
                <a:latin typeface="Meiryo UI" panose="020B0604030504040204" pitchFamily="50" charset="-128"/>
                <a:ea typeface="Meiryo UI" panose="020B0604030504040204" pitchFamily="50" charset="-128"/>
              </a:rPr>
              <a:t>監査データの保存にもつながる。</a:t>
            </a:r>
            <a:endParaRPr lang="en-US" altLang="ja-JP" sz="1600" dirty="0">
              <a:solidFill>
                <a:srgbClr val="B30D8F"/>
              </a:solidFill>
              <a:latin typeface="Meiryo UI" panose="020B0604030504040204" pitchFamily="50" charset="-128"/>
              <a:ea typeface="Meiryo UI" panose="020B0604030504040204" pitchFamily="50" charset="-128"/>
            </a:endParaRPr>
          </a:p>
          <a:p>
            <a:r>
              <a:rPr lang="en-US" altLang="ja-JP" sz="1600" u="sng" dirty="0" err="1">
                <a:solidFill>
                  <a:srgbClr val="B30D8F"/>
                </a:solidFill>
                <a:latin typeface="Meiryo UI" panose="020B0604030504040204" pitchFamily="50" charset="-128"/>
                <a:ea typeface="Meiryo UI" panose="020B0604030504040204" pitchFamily="50" charset="-128"/>
              </a:rPr>
              <a:t>BBSystem</a:t>
            </a:r>
            <a:r>
              <a:rPr lang="ja-JP" altLang="en-US" sz="1600" u="sng" dirty="0" err="1">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Discoveries</a:t>
            </a:r>
            <a:r>
              <a:rPr lang="ja-JP" altLang="en-US" sz="1600" u="sng" dirty="0" err="1">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Zeal</a:t>
            </a:r>
            <a:r>
              <a:rPr lang="ja-JP" altLang="en-US" sz="1600" u="sng" dirty="0">
                <a:solidFill>
                  <a:srgbClr val="B30D8F"/>
                </a:solidFill>
                <a:latin typeface="Meiryo UI" panose="020B0604030504040204" pitchFamily="50" charset="-128"/>
                <a:ea typeface="Meiryo UI" panose="020B0604030504040204" pitchFamily="50" charset="-128"/>
              </a:rPr>
              <a:t>・</a:t>
            </a:r>
            <a:r>
              <a:rPr lang="en-US" altLang="ja-JP" sz="1600" u="sng" dirty="0">
                <a:solidFill>
                  <a:srgbClr val="B30D8F"/>
                </a:solidFill>
                <a:latin typeface="Meiryo UI" panose="020B0604030504040204" pitchFamily="50" charset="-128"/>
                <a:ea typeface="Meiryo UI" panose="020B0604030504040204" pitchFamily="50" charset="-128"/>
              </a:rPr>
              <a:t>SBT</a:t>
            </a:r>
            <a:r>
              <a:rPr lang="ja-JP" altLang="en-US" sz="1600" u="sng" dirty="0">
                <a:solidFill>
                  <a:srgbClr val="B30D8F"/>
                </a:solidFill>
                <a:latin typeface="Meiryo UI" panose="020B0604030504040204" pitchFamily="50" charset="-128"/>
                <a:ea typeface="Meiryo UI" panose="020B0604030504040204" pitchFamily="50" charset="-128"/>
              </a:rPr>
              <a:t>構築支援パートナーもあり。</a:t>
            </a:r>
            <a:endParaRPr lang="en-US" altLang="ja-JP" sz="1600" u="sng" dirty="0">
              <a:solidFill>
                <a:srgbClr val="B30D8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167244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F731FA8-4F53-417C-8874-352A85B81C70}"/>
              </a:ext>
            </a:extLst>
          </p:cNvPr>
          <p:cNvSpPr>
            <a:spLocks noGrp="1"/>
          </p:cNvSpPr>
          <p:nvPr>
            <p:ph type="ctrTitle"/>
          </p:nvPr>
        </p:nvSpPr>
        <p:spPr/>
        <p:txBody>
          <a:bodyPr>
            <a:normAutofit/>
          </a:bodyPr>
          <a:lstStyle/>
          <a:p>
            <a:r>
              <a:rPr kumimoji="1" lang="en-US" altLang="ja-JP" sz="4800" dirty="0">
                <a:latin typeface="メイリオ" panose="020B0604030504040204" pitchFamily="50" charset="-128"/>
                <a:ea typeface="メイリオ" panose="020B0604030504040204" pitchFamily="50" charset="-128"/>
              </a:rPr>
              <a:t>Power</a:t>
            </a: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BI</a:t>
            </a:r>
            <a:r>
              <a:rPr kumimoji="1" lang="ja-JP" altLang="en-US" sz="4800" dirty="0">
                <a:latin typeface="メイリオ" panose="020B0604030504040204" pitchFamily="50" charset="-128"/>
                <a:ea typeface="メイリオ" panose="020B0604030504040204" pitchFamily="50" charset="-128"/>
              </a:rPr>
              <a:t>サンプルグラフ</a:t>
            </a:r>
          </a:p>
        </p:txBody>
      </p:sp>
      <p:sp>
        <p:nvSpPr>
          <p:cNvPr id="5" name="テキスト プレースホルダー 4">
            <a:extLst>
              <a:ext uri="{FF2B5EF4-FFF2-40B4-BE49-F238E27FC236}">
                <a16:creationId xmlns:a16="http://schemas.microsoft.com/office/drawing/2014/main" id="{81937AD4-6A69-4B55-99EB-153B025D7AB9}"/>
              </a:ext>
            </a:extLst>
          </p:cNvPr>
          <p:cNvSpPr>
            <a:spLocks noGrp="1"/>
          </p:cNvSpPr>
          <p:nvPr>
            <p:ph type="subTitle" idx="1"/>
          </p:nvPr>
        </p:nvSpPr>
        <p:spPr/>
        <p:txBody>
          <a:bodyPr/>
          <a:lstStyle/>
          <a:p>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Office365</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a:t>
            </a:r>
            <a:r>
              <a:rPr lang="en-US" altLang="ja-JP"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Teams</a:t>
            </a:r>
            <a:r>
              <a:rPr lang="ja-JP" altLang="en-US"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利用状況の可視化</a:t>
            </a:r>
            <a:endParaRPr kumimoji="1" lang="ja-JP" altLang="en-US" dirty="0"/>
          </a:p>
        </p:txBody>
      </p:sp>
    </p:spTree>
    <p:extLst>
      <p:ext uri="{BB962C8B-B14F-4D97-AF65-F5344CB8AC3E}">
        <p14:creationId xmlns:p14="http://schemas.microsoft.com/office/powerpoint/2010/main" val="64075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本資料で紹介するグラフについて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827700" y="763764"/>
            <a:ext cx="10379992" cy="2231106"/>
          </a:xfrm>
        </p:spPr>
        <p:txBody>
          <a:bodyPr>
            <a:noAutofit/>
          </a:bodyPr>
          <a:lstStyle/>
          <a:p>
            <a:endParaRPr lang="en-US" altLang="ja-JP" sz="14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データベース構築が必要な環境構築、</a:t>
            </a:r>
            <a:r>
              <a:rPr lang="ja-JP" altLang="en-US" sz="1800" b="1" u="sng" dirty="0">
                <a:solidFill>
                  <a:srgbClr val="7030A0"/>
                </a:solidFill>
                <a:latin typeface="Meiryo UI" panose="020B0604030504040204" pitchFamily="50" charset="-128"/>
                <a:ea typeface="Meiryo UI" panose="020B0604030504040204" pitchFamily="50" charset="-128"/>
              </a:rPr>
              <a:t>パートナーソリューション導入前に、データベースの用意なしに</a:t>
            </a:r>
            <a:br>
              <a:rPr lang="en-US" altLang="ja-JP" sz="1800" b="1" u="sng" dirty="0">
                <a:solidFill>
                  <a:srgbClr val="7030A0"/>
                </a:solidFill>
                <a:latin typeface="Meiryo UI" panose="020B0604030504040204" pitchFamily="50" charset="-128"/>
                <a:ea typeface="Meiryo UI" panose="020B0604030504040204" pitchFamily="50" charset="-128"/>
              </a:rPr>
            </a:br>
            <a:r>
              <a:rPr lang="ja-JP" altLang="en-US" sz="1800" b="1" u="sng" dirty="0">
                <a:solidFill>
                  <a:srgbClr val="7030A0"/>
                </a:solidFill>
                <a:latin typeface="Meiryo UI" panose="020B0604030504040204" pitchFamily="50" charset="-128"/>
                <a:ea typeface="Meiryo UI" panose="020B0604030504040204" pitchFamily="50" charset="-128"/>
              </a:rPr>
              <a:t>“迅速に”・“簡単に”・“無償で”、見える化の重要性と有効性、コンセプトを体験・利用頂くものです。</a:t>
            </a:r>
            <a:endParaRPr lang="en-US" altLang="ja-JP" sz="1800" b="1" u="sng"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基本的に</a:t>
            </a:r>
            <a:r>
              <a:rPr lang="en-US" altLang="ja-JP" sz="1800" dirty="0">
                <a:solidFill>
                  <a:srgbClr val="7030A0"/>
                </a:solidFill>
                <a:latin typeface="Meiryo UI" panose="020B0604030504040204" pitchFamily="50" charset="-128"/>
                <a:ea typeface="Meiryo UI" panose="020B0604030504040204" pitchFamily="50" charset="-128"/>
              </a:rPr>
              <a:t>Office365</a:t>
            </a:r>
            <a:r>
              <a:rPr lang="ja-JP" altLang="en-US" sz="1800" dirty="0">
                <a:solidFill>
                  <a:srgbClr val="7030A0"/>
                </a:solidFill>
                <a:latin typeface="Meiryo UI" panose="020B0604030504040204" pitchFamily="50" charset="-128"/>
                <a:ea typeface="Meiryo UI" panose="020B0604030504040204" pitchFamily="50" charset="-128"/>
              </a:rPr>
              <a:t>利用状況を把握する目的で利用します。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7030A0"/>
                </a:solidFill>
                <a:latin typeface="Meiryo UI" panose="020B0604030504040204" pitchFamily="50" charset="-128"/>
                <a:ea typeface="Meiryo UI" panose="020B0604030504040204" pitchFamily="50" charset="-128"/>
              </a:rPr>
              <a:t>既に</a:t>
            </a:r>
            <a:r>
              <a:rPr lang="en-US" altLang="ja-JP" sz="1800" dirty="0">
                <a:solidFill>
                  <a:srgbClr val="7030A0"/>
                </a:solidFill>
                <a:latin typeface="Meiryo UI" panose="020B0604030504040204" pitchFamily="50" charset="-128"/>
                <a:ea typeface="Meiryo UI" panose="020B0604030504040204" pitchFamily="50" charset="-128"/>
              </a:rPr>
              <a:t>Excel</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Pivot</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Table</a:t>
            </a:r>
            <a:r>
              <a:rPr lang="ja-JP" altLang="en-US" sz="1800" dirty="0">
                <a:solidFill>
                  <a:srgbClr val="7030A0"/>
                </a:solidFill>
                <a:latin typeface="Meiryo UI" panose="020B0604030504040204" pitchFamily="50" charset="-128"/>
                <a:ea typeface="Meiryo UI" panose="020B0604030504040204" pitchFamily="50" charset="-128"/>
              </a:rPr>
              <a:t>等で手動で利用状況レポート作成・分析しているお客様が</a:t>
            </a:r>
            <a:br>
              <a:rPr lang="en-US" altLang="ja-JP" sz="1800" dirty="0">
                <a:solidFill>
                  <a:srgbClr val="7030A0"/>
                </a:solidFill>
                <a:latin typeface="Meiryo UI" panose="020B0604030504040204" pitchFamily="50" charset="-128"/>
                <a:ea typeface="Meiryo UI" panose="020B0604030504040204" pitchFamily="50" charset="-128"/>
              </a:rPr>
            </a:b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a:solidFill>
                  <a:srgbClr val="7030A0"/>
                </a:solidFill>
                <a:latin typeface="Meiryo UI" panose="020B0604030504040204" pitchFamily="50" charset="-128"/>
                <a:ea typeface="Meiryo UI" panose="020B0604030504040204" pitchFamily="50" charset="-128"/>
              </a:rPr>
              <a:t>を利用することにより、より簡単にグラフ表示して頂き</a:t>
            </a:r>
            <a:r>
              <a:rPr lang="en-US" altLang="ja-JP" sz="1800" dirty="0">
                <a:solidFill>
                  <a:srgbClr val="7030A0"/>
                </a:solidFill>
                <a:latin typeface="Meiryo UI" panose="020B0604030504040204" pitchFamily="50" charset="-128"/>
                <a:ea typeface="Meiryo UI" panose="020B0604030504040204" pitchFamily="50" charset="-128"/>
              </a:rPr>
              <a:t>Power</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BI</a:t>
            </a:r>
            <a:r>
              <a:rPr lang="ja-JP" altLang="en-US" sz="1800" dirty="0">
                <a:solidFill>
                  <a:srgbClr val="7030A0"/>
                </a:solidFill>
                <a:latin typeface="Meiryo UI" panose="020B0604030504040204" pitchFamily="50" charset="-128"/>
                <a:ea typeface="Meiryo UI" panose="020B0604030504040204" pitchFamily="50" charset="-128"/>
              </a:rPr>
              <a:t>の良さを体験して頂くものです。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en-US" altLang="ja-JP" sz="1800" dirty="0">
                <a:solidFill>
                  <a:srgbClr val="7030A0"/>
                </a:solidFill>
                <a:latin typeface="Meiryo UI" panose="020B0604030504040204" pitchFamily="50" charset="-128"/>
                <a:ea typeface="Meiryo UI" panose="020B0604030504040204" pitchFamily="50" charset="-128"/>
              </a:rPr>
              <a:t>Microsoft</a:t>
            </a:r>
            <a:r>
              <a:rPr lang="ja-JP" altLang="en-US" sz="1800" dirty="0">
                <a:solidFill>
                  <a:srgbClr val="7030A0"/>
                </a:solidFill>
                <a:latin typeface="Meiryo UI" panose="020B0604030504040204" pitchFamily="50" charset="-128"/>
                <a:ea typeface="Meiryo UI" panose="020B0604030504040204" pitchFamily="50" charset="-128"/>
              </a:rPr>
              <a:t> </a:t>
            </a:r>
            <a:r>
              <a:rPr lang="en-US" altLang="ja-JP" sz="1800" dirty="0">
                <a:solidFill>
                  <a:srgbClr val="7030A0"/>
                </a:solidFill>
                <a:latin typeface="Meiryo UI" panose="020B0604030504040204" pitchFamily="50" charset="-128"/>
                <a:ea typeface="Meiryo UI" panose="020B0604030504040204" pitchFamily="50" charset="-128"/>
              </a:rPr>
              <a:t>365</a:t>
            </a:r>
            <a:r>
              <a:rPr lang="ja-JP" altLang="en-US" sz="1800" dirty="0">
                <a:solidFill>
                  <a:srgbClr val="7030A0"/>
                </a:solidFill>
                <a:latin typeface="Meiryo UI" panose="020B0604030504040204" pitchFamily="50" charset="-128"/>
                <a:ea typeface="Meiryo UI" panose="020B0604030504040204" pitchFamily="50" charset="-128"/>
              </a:rPr>
              <a:t>利用状況分析で表現できない分析を必要とする場合のサンプルグラフを提供します。</a:t>
            </a:r>
            <a:endParaRPr lang="en-US" altLang="ja-JP" sz="1800" dirty="0">
              <a:solidFill>
                <a:srgbClr val="7030A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r>
              <a:rPr lang="ja-JP" altLang="en-US" sz="1800" dirty="0">
                <a:solidFill>
                  <a:srgbClr val="FF0000"/>
                </a:solidFill>
                <a:latin typeface="Meiryo UI" panose="020B0604030504040204" pitchFamily="50" charset="-128"/>
                <a:ea typeface="Meiryo UI" panose="020B0604030504040204" pitchFamily="50" charset="-128"/>
              </a:rPr>
              <a:t>本</a:t>
            </a:r>
            <a:r>
              <a:rPr lang="en-US" altLang="ja-JP" sz="1800" dirty="0">
                <a:solidFill>
                  <a:srgbClr val="FF0000"/>
                </a:solidFill>
                <a:latin typeface="Meiryo UI" panose="020B0604030504040204" pitchFamily="50" charset="-128"/>
                <a:ea typeface="Meiryo UI" panose="020B0604030504040204" pitchFamily="50" charset="-128"/>
              </a:rPr>
              <a:t>Power</a:t>
            </a:r>
            <a:r>
              <a:rPr lang="ja-JP" altLang="en-US" sz="1800" dirty="0">
                <a:solidFill>
                  <a:srgbClr val="FF0000"/>
                </a:solidFill>
                <a:latin typeface="Meiryo UI" panose="020B0604030504040204" pitchFamily="50" charset="-128"/>
                <a:ea typeface="Meiryo UI" panose="020B0604030504040204" pitchFamily="50" charset="-128"/>
              </a:rPr>
              <a:t> </a:t>
            </a:r>
            <a:r>
              <a:rPr lang="en-US" altLang="ja-JP" sz="1800" dirty="0">
                <a:solidFill>
                  <a:srgbClr val="FF0000"/>
                </a:solidFill>
                <a:latin typeface="Meiryo UI" panose="020B0604030504040204" pitchFamily="50" charset="-128"/>
                <a:ea typeface="Meiryo UI" panose="020B0604030504040204" pitchFamily="50" charset="-128"/>
              </a:rPr>
              <a:t>BI</a:t>
            </a:r>
            <a:r>
              <a:rPr lang="ja-JP" altLang="en-US" sz="1800" dirty="0">
                <a:solidFill>
                  <a:srgbClr val="FF0000"/>
                </a:solidFill>
                <a:latin typeface="Meiryo UI" panose="020B0604030504040204" pitchFamily="50" charset="-128"/>
                <a:ea typeface="Meiryo UI" panose="020B0604030504040204" pitchFamily="50" charset="-128"/>
              </a:rPr>
              <a:t>テンプレートはあくまでサンプルであり製品ではなく、サポートはありません。</a:t>
            </a:r>
            <a:br>
              <a:rPr lang="en-US" altLang="ja-JP" sz="1800" dirty="0">
                <a:solidFill>
                  <a:srgbClr val="FF0000"/>
                </a:solidFill>
                <a:latin typeface="Meiryo UI" panose="020B0604030504040204" pitchFamily="50" charset="-128"/>
                <a:ea typeface="Meiryo UI" panose="020B0604030504040204" pitchFamily="50" charset="-128"/>
              </a:rPr>
            </a:br>
            <a:r>
              <a:rPr lang="ja-JP" altLang="en-US" sz="1800" dirty="0">
                <a:solidFill>
                  <a:srgbClr val="FF0000"/>
                </a:solidFill>
                <a:latin typeface="Meiryo UI" panose="020B0604030504040204" pitchFamily="50" charset="-128"/>
                <a:ea typeface="Meiryo UI" panose="020B0604030504040204" pitchFamily="50" charset="-128"/>
              </a:rPr>
              <a:t>同様グラフの構築・グラフ編集については対応パートナー様へコンタクトをお願いします。</a:t>
            </a:r>
            <a:endParaRPr lang="en-US" altLang="ja-JP" sz="1800" dirty="0">
              <a:solidFill>
                <a:srgbClr val="FF000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l"/>
            </a:pPr>
            <a:endParaRPr lang="en-US" altLang="ja-JP" sz="1800" b="1" dirty="0">
              <a:solidFill>
                <a:srgbClr val="00B050"/>
              </a:solidFill>
              <a:latin typeface="Meiryo UI" panose="020B0604030504040204" pitchFamily="50" charset="-128"/>
              <a:ea typeface="Meiryo UI" panose="020B0604030504040204" pitchFamily="50" charset="-128"/>
            </a:endParaRP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7F5E2DF8-BDC9-41B3-81D2-FF224015FE4A}"/>
              </a:ext>
            </a:extLst>
          </p:cNvPr>
          <p:cNvGrpSpPr/>
          <p:nvPr/>
        </p:nvGrpSpPr>
        <p:grpSpPr>
          <a:xfrm>
            <a:off x="2410381" y="3808601"/>
            <a:ext cx="7203404" cy="2877425"/>
            <a:chOff x="2250989" y="3556932"/>
            <a:chExt cx="7606076" cy="3204595"/>
          </a:xfrm>
        </p:grpSpPr>
        <p:grpSp>
          <p:nvGrpSpPr>
            <p:cNvPr id="8" name="グループ化 7">
              <a:extLst>
                <a:ext uri="{FF2B5EF4-FFF2-40B4-BE49-F238E27FC236}">
                  <a16:creationId xmlns:a16="http://schemas.microsoft.com/office/drawing/2014/main" id="{B69F3976-2190-41D3-871A-D6AFD35474C8}"/>
                </a:ext>
              </a:extLst>
            </p:cNvPr>
            <p:cNvGrpSpPr/>
            <p:nvPr/>
          </p:nvGrpSpPr>
          <p:grpSpPr>
            <a:xfrm>
              <a:off x="2250989" y="3699545"/>
              <a:ext cx="7606076" cy="3061982"/>
              <a:chOff x="2452325" y="3456264"/>
              <a:chExt cx="7606076" cy="3061982"/>
            </a:xfrm>
          </p:grpSpPr>
          <p:pic>
            <p:nvPicPr>
              <p:cNvPr id="3" name="図 2">
                <a:extLst>
                  <a:ext uri="{FF2B5EF4-FFF2-40B4-BE49-F238E27FC236}">
                    <a16:creationId xmlns:a16="http://schemas.microsoft.com/office/drawing/2014/main" id="{8821B4B9-553D-4D3A-8D7A-111A294F4F0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452325" y="3501056"/>
                <a:ext cx="7606076" cy="3017190"/>
              </a:xfrm>
              <a:prstGeom prst="rect">
                <a:avLst/>
              </a:prstGeom>
            </p:spPr>
          </p:pic>
          <p:sp>
            <p:nvSpPr>
              <p:cNvPr id="7" name="四角形: 角を丸くする 6">
                <a:extLst>
                  <a:ext uri="{FF2B5EF4-FFF2-40B4-BE49-F238E27FC236}">
                    <a16:creationId xmlns:a16="http://schemas.microsoft.com/office/drawing/2014/main" id="{933924CB-91B6-401E-A91B-A066F1B5277B}"/>
                  </a:ext>
                </a:extLst>
              </p:cNvPr>
              <p:cNvSpPr/>
              <p:nvPr/>
            </p:nvSpPr>
            <p:spPr>
              <a:xfrm>
                <a:off x="5134063" y="3456264"/>
                <a:ext cx="2348918" cy="24411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 name="四角形: 角を丸くする 8">
              <a:extLst>
                <a:ext uri="{FF2B5EF4-FFF2-40B4-BE49-F238E27FC236}">
                  <a16:creationId xmlns:a16="http://schemas.microsoft.com/office/drawing/2014/main" id="{02361D66-8546-4138-96CC-5BE0F9A7C072}"/>
                </a:ext>
              </a:extLst>
            </p:cNvPr>
            <p:cNvSpPr/>
            <p:nvPr/>
          </p:nvSpPr>
          <p:spPr>
            <a:xfrm>
              <a:off x="5167618" y="3556932"/>
              <a:ext cx="1929468" cy="2684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latin typeface="メイリオ" panose="020B0604030504040204" pitchFamily="50" charset="-128"/>
                  <a:ea typeface="メイリオ" panose="020B0604030504040204" pitchFamily="50" charset="-128"/>
                </a:rPr>
                <a:t>本グラフの位置づけ</a:t>
              </a:r>
            </a:p>
          </p:txBody>
        </p:sp>
      </p:grpSp>
    </p:spTree>
    <p:extLst>
      <p:ext uri="{BB962C8B-B14F-4D97-AF65-F5344CB8AC3E}">
        <p14:creationId xmlns:p14="http://schemas.microsoft.com/office/powerpoint/2010/main" val="24536621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BA56E-EC18-4420-812A-273B4DC0E690}"/>
              </a:ext>
            </a:extLst>
          </p:cNvPr>
          <p:cNvSpPr>
            <a:spLocks noGrp="1"/>
          </p:cNvSpPr>
          <p:nvPr>
            <p:ph type="title"/>
          </p:nvPr>
        </p:nvSpPr>
        <p:spPr>
          <a:xfrm>
            <a:off x="537688" y="336323"/>
            <a:ext cx="11399846" cy="717993"/>
          </a:xfrm>
        </p:spPr>
        <p:txBody>
          <a:bodyPr>
            <a:normAutofit/>
          </a:bodyPr>
          <a:lstStyle/>
          <a:p>
            <a:pPr defTabSz="914400">
              <a:lnSpc>
                <a:spcPct val="120000"/>
              </a:lnSpc>
              <a:spcBef>
                <a:spcPts val="600"/>
              </a:spcBef>
            </a:pP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ご参考：</a:t>
            </a:r>
            <a:r>
              <a:rPr lang="en-US" altLang="ja-JP"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Microsoft 365 </a:t>
            </a:r>
            <a:r>
              <a:rPr lang="ja-JP" altLang="en-US" sz="2800" b="0" spc="-29" dirty="0">
                <a:solidFill>
                  <a:srgbClr val="002060"/>
                </a:solidFill>
                <a:latin typeface="Meiryo UI" panose="020B0604030504040204" pitchFamily="50" charset="-128"/>
                <a:ea typeface="Meiryo UI" panose="020B0604030504040204" pitchFamily="50" charset="-128"/>
                <a:cs typeface="Segoe UI" panose="020B0502040204020203" pitchFamily="34" charset="0"/>
              </a:rPr>
              <a:t>利用状況分析について</a:t>
            </a:r>
          </a:p>
        </p:txBody>
      </p:sp>
      <p:sp>
        <p:nvSpPr>
          <p:cNvPr id="4" name="テキスト プレースホルダー 3">
            <a:extLst>
              <a:ext uri="{FF2B5EF4-FFF2-40B4-BE49-F238E27FC236}">
                <a16:creationId xmlns:a16="http://schemas.microsoft.com/office/drawing/2014/main" id="{DF3FEECC-D1BD-406E-9F03-5CC929AD68ED}"/>
              </a:ext>
            </a:extLst>
          </p:cNvPr>
          <p:cNvSpPr>
            <a:spLocks noGrp="1"/>
          </p:cNvSpPr>
          <p:nvPr>
            <p:ph type="body" sz="quarter" idx="10"/>
          </p:nvPr>
        </p:nvSpPr>
        <p:spPr>
          <a:xfrm>
            <a:off x="559252" y="1211798"/>
            <a:ext cx="7200565" cy="4077050"/>
          </a:xfrm>
        </p:spPr>
        <p:txBody>
          <a:bodyPr>
            <a:noAutofit/>
          </a:bodyPr>
          <a:lstStyle/>
          <a:p>
            <a:pPr marL="285750" indent="-285750">
              <a:buFont typeface="Wingdings" panose="05000000000000000000" pitchFamily="2" charset="2"/>
              <a:buChar char="l"/>
            </a:pPr>
            <a:r>
              <a:rPr lang="en-US" altLang="ja-JP" sz="1800" b="1" dirty="0">
                <a:solidFill>
                  <a:srgbClr val="7030A0"/>
                </a:solidFill>
                <a:latin typeface="Meiryo UI" panose="020B0604030504040204" pitchFamily="50" charset="-128"/>
                <a:ea typeface="Meiryo UI" panose="020B0604030504040204" pitchFamily="50" charset="-128"/>
              </a:rPr>
              <a:t>Microsoft 365 </a:t>
            </a:r>
            <a:r>
              <a:rPr lang="ja-JP" altLang="en-US" sz="1800" b="1" dirty="0">
                <a:solidFill>
                  <a:srgbClr val="7030A0"/>
                </a:solidFill>
                <a:latin typeface="Meiryo UI" panose="020B0604030504040204" pitchFamily="50" charset="-128"/>
                <a:ea typeface="Meiryo UI" panose="020B0604030504040204" pitchFamily="50" charset="-128"/>
              </a:rPr>
              <a:t>利用状況分析</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テナント全体の各製品の利用状況を</a:t>
            </a:r>
            <a:r>
              <a:rPr lang="ja-JP" altLang="en-US" sz="1800" dirty="0">
                <a:solidFill>
                  <a:srgbClr val="0070C0"/>
                </a:solidFill>
                <a:latin typeface="Meiryo UI" panose="020B0604030504040204" pitchFamily="50" charset="-128"/>
                <a:ea typeface="Meiryo UI" panose="020B0604030504040204" pitchFamily="50" charset="-128"/>
              </a:rPr>
              <a:t>簡単な手順</a:t>
            </a:r>
            <a:r>
              <a:rPr lang="ja-JP" altLang="en-US" sz="1800" dirty="0">
                <a:solidFill>
                  <a:schemeClr val="tx1"/>
                </a:solidFill>
                <a:latin typeface="Meiryo UI" panose="020B0604030504040204" pitchFamily="50" charset="-128"/>
                <a:ea typeface="Meiryo UI" panose="020B0604030504040204" pitchFamily="50" charset="-128"/>
              </a:rPr>
              <a:t>で把握することに便利です。</a:t>
            </a:r>
            <a:br>
              <a:rPr lang="en-US" altLang="ja-JP" sz="1800" dirty="0">
                <a:solidFill>
                  <a:schemeClr val="tx1"/>
                </a:solidFill>
                <a:latin typeface="Meiryo UI" panose="020B0604030504040204" pitchFamily="50" charset="-128"/>
                <a:ea typeface="Meiryo UI" panose="020B0604030504040204" pitchFamily="50" charset="-128"/>
              </a:rPr>
            </a:br>
            <a:r>
              <a:rPr lang="ja-JP" altLang="en-US" sz="1800" dirty="0">
                <a:solidFill>
                  <a:schemeClr val="tx1"/>
                </a:solidFill>
                <a:latin typeface="Meiryo UI" panose="020B0604030504040204" pitchFamily="50" charset="-128"/>
                <a:ea typeface="Meiryo UI" panose="020B0604030504040204" pitchFamily="50" charset="-128"/>
              </a:rPr>
              <a:t>先月分（のみ）の部門・ユーザー利用状況も確認できます。</a:t>
            </a:r>
            <a:br>
              <a:rPr lang="en-US" altLang="ja-JP" sz="1800" dirty="0">
                <a:solidFill>
                  <a:schemeClr val="tx1"/>
                </a:solidFill>
                <a:latin typeface="Meiryo UI" panose="020B0604030504040204" pitchFamily="50" charset="-128"/>
                <a:ea typeface="Meiryo UI" panose="020B0604030504040204" pitchFamily="50" charset="-128"/>
              </a:rPr>
            </a:br>
            <a:r>
              <a:rPr lang="en-US" altLang="ja-JP" sz="1800" dirty="0">
                <a:solidFill>
                  <a:schemeClr val="tx1"/>
                </a:solidFill>
                <a:latin typeface="Meiryo UI" panose="020B0604030504040204" pitchFamily="50" charset="-128"/>
                <a:ea typeface="Meiryo UI" panose="020B0604030504040204" pitchFamily="50" charset="-128"/>
              </a:rPr>
              <a:t>Teams</a:t>
            </a:r>
            <a:r>
              <a:rPr lang="ja-JP" altLang="en-US" sz="1800" dirty="0">
                <a:solidFill>
                  <a:schemeClr val="tx1"/>
                </a:solidFill>
                <a:latin typeface="Meiryo UI" panose="020B0604030504040204" pitchFamily="50" charset="-128"/>
                <a:ea typeface="Meiryo UI" panose="020B0604030504040204" pitchFamily="50" charset="-128"/>
              </a:rPr>
              <a:t>の利用状況グラフもサポートされており、</a:t>
            </a:r>
            <a:r>
              <a:rPr lang="en-US" altLang="ja-JP" sz="1800" dirty="0">
                <a:solidFill>
                  <a:schemeClr val="tx1"/>
                </a:solidFill>
                <a:latin typeface="Meiryo UI" panose="020B0604030504040204" pitchFamily="50" charset="-128"/>
                <a:ea typeface="Meiryo UI" panose="020B0604030504040204" pitchFamily="50" charset="-128"/>
              </a:rPr>
              <a:t>Power</a:t>
            </a:r>
            <a:r>
              <a:rPr lang="ja-JP" altLang="en-US" sz="1800" dirty="0">
                <a:solidFill>
                  <a:schemeClr val="tx1"/>
                </a:solidFill>
                <a:latin typeface="Meiryo UI" panose="020B0604030504040204" pitchFamily="50" charset="-128"/>
                <a:ea typeface="Meiryo UI" panose="020B0604030504040204" pitchFamily="50" charset="-128"/>
              </a:rPr>
              <a:t> </a:t>
            </a:r>
            <a:r>
              <a:rPr lang="en-US" altLang="ja-JP" sz="1800" dirty="0">
                <a:solidFill>
                  <a:schemeClr val="tx1"/>
                </a:solidFill>
                <a:latin typeface="Meiryo UI" panose="020B0604030504040204" pitchFamily="50" charset="-128"/>
                <a:ea typeface="Meiryo UI" panose="020B0604030504040204" pitchFamily="50" charset="-128"/>
              </a:rPr>
              <a:t>BI</a:t>
            </a:r>
            <a:r>
              <a:rPr lang="ja-JP" altLang="en-US" sz="1800" dirty="0">
                <a:solidFill>
                  <a:schemeClr val="tx1"/>
                </a:solidFill>
                <a:latin typeface="Meiryo UI" panose="020B0604030504040204" pitchFamily="50" charset="-128"/>
                <a:ea typeface="Meiryo UI" panose="020B0604030504040204" pitchFamily="50" charset="-128"/>
              </a:rPr>
              <a:t>テンプレートも利用可能で自由に編集して利用できます。</a:t>
            </a:r>
            <a:br>
              <a:rPr lang="en-US" altLang="ja-JP" sz="1800" dirty="0">
                <a:solidFill>
                  <a:schemeClr val="tx1"/>
                </a:solidFill>
                <a:latin typeface="Meiryo UI" panose="020B0604030504040204" pitchFamily="50" charset="-128"/>
                <a:ea typeface="Meiryo UI" panose="020B0604030504040204" pitchFamily="50" charset="-128"/>
              </a:rPr>
            </a:br>
            <a:br>
              <a:rPr lang="en-US" altLang="ja-JP" sz="1800" dirty="0">
                <a:solidFill>
                  <a:schemeClr val="tx1"/>
                </a:solidFill>
                <a:latin typeface="Meiryo UI" panose="020B0604030504040204" pitchFamily="50" charset="-128"/>
                <a:ea typeface="Meiryo UI" panose="020B0604030504040204" pitchFamily="50" charset="-128"/>
              </a:rPr>
            </a:br>
            <a:r>
              <a:rPr lang="ja-JP" altLang="en-US" sz="1600" b="1" dirty="0">
                <a:solidFill>
                  <a:srgbClr val="7030A0"/>
                </a:solidFill>
                <a:latin typeface="Meiryo UI" panose="020B0604030504040204" pitchFamily="50" charset="-128"/>
                <a:ea typeface="Meiryo UI" panose="020B0604030504040204" pitchFamily="50" charset="-128"/>
              </a:rPr>
              <a:t>概要</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利用状況分析</a:t>
            </a:r>
            <a:r>
              <a:rPr lang="en-US" altLang="ja-JP" sz="1600" dirty="0">
                <a:solidFill>
                  <a:schemeClr val="tx1"/>
                </a:solidFill>
                <a:latin typeface="Meiryo UI" panose="020B0604030504040204" pitchFamily="50" charset="-128"/>
                <a:ea typeface="Meiryo UI" panose="020B0604030504040204" pitchFamily="50" charset="-128"/>
              </a:rPr>
              <a:t>-77ff780d-ab19-4553-adea-09cb65ad0f1f</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Microsoft 365 </a:t>
            </a:r>
            <a:r>
              <a:rPr lang="ja-JP" altLang="en-US" sz="1600" b="1" dirty="0">
                <a:solidFill>
                  <a:srgbClr val="7030A0"/>
                </a:solidFill>
                <a:latin typeface="Meiryo UI" panose="020B0604030504040204" pitchFamily="50" charset="-128"/>
                <a:ea typeface="Meiryo UI" panose="020B0604030504040204" pitchFamily="50" charset="-128"/>
              </a:rPr>
              <a:t>の利用状況分析を有効にする</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https://support.office.com/ja-jp/article/microsoft-365-</a:t>
            </a:r>
            <a:r>
              <a:rPr lang="ja-JP" altLang="en-US" sz="1600" dirty="0">
                <a:solidFill>
                  <a:schemeClr val="tx1"/>
                </a:solidFill>
                <a:latin typeface="Meiryo UI" panose="020B0604030504040204" pitchFamily="50" charset="-128"/>
                <a:ea typeface="Meiryo UI" panose="020B0604030504040204" pitchFamily="50" charset="-128"/>
              </a:rPr>
              <a:t>の利用状況分析を有効にする</a:t>
            </a:r>
            <a:r>
              <a:rPr lang="en-US" altLang="ja-JP" sz="1600" dirty="0">
                <a:solidFill>
                  <a:schemeClr val="tx1"/>
                </a:solidFill>
                <a:latin typeface="Meiryo UI" panose="020B0604030504040204" pitchFamily="50" charset="-128"/>
                <a:ea typeface="Meiryo UI" panose="020B0604030504040204" pitchFamily="50" charset="-128"/>
              </a:rPr>
              <a:t>-9db96e9f-a622-4d5d-b134-09dcace55b6a</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Customize the reports in Microsoft 365 usage analytics</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hlinkClick r:id="rId3"/>
              </a:rPr>
              <a:t>https://support.office.com/en-us/article/customize-the-reports-in-microsoft-365-usage-analytics-9b76065f-29b9-4b89-8059-c5f9db9ddbf6</a:t>
            </a:r>
            <a:br>
              <a:rPr lang="en-US" altLang="ja-JP" sz="1600" dirty="0">
                <a:solidFill>
                  <a:schemeClr val="tx1"/>
                </a:solidFill>
                <a:latin typeface="Meiryo UI" panose="020B0604030504040204" pitchFamily="50" charset="-128"/>
                <a:ea typeface="Meiryo UI" panose="020B0604030504040204" pitchFamily="50" charset="-128"/>
              </a:rPr>
            </a:b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b="1" dirty="0">
                <a:solidFill>
                  <a:srgbClr val="7030A0"/>
                </a:solidFill>
                <a:latin typeface="Meiryo UI" panose="020B0604030504040204" pitchFamily="50" charset="-128"/>
                <a:ea typeface="Meiryo UI" panose="020B0604030504040204" pitchFamily="50" charset="-128"/>
              </a:rPr>
              <a:t>Power</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BI</a:t>
            </a:r>
            <a:r>
              <a:rPr lang="ja-JP" altLang="en-US" sz="1600" b="1" dirty="0">
                <a:solidFill>
                  <a:srgbClr val="7030A0"/>
                </a:solidFill>
                <a:latin typeface="Meiryo UI" panose="020B0604030504040204" pitchFamily="50" charset="-128"/>
                <a:ea typeface="Meiryo UI" panose="020B0604030504040204" pitchFamily="50" charset="-128"/>
              </a:rPr>
              <a:t> </a:t>
            </a:r>
            <a:r>
              <a:rPr lang="en-US" altLang="ja-JP" sz="1600" b="1" dirty="0">
                <a:solidFill>
                  <a:srgbClr val="7030A0"/>
                </a:solidFill>
                <a:latin typeface="Meiryo UI" panose="020B0604030504040204" pitchFamily="50" charset="-128"/>
                <a:ea typeface="Meiryo UI" panose="020B0604030504040204" pitchFamily="50" charset="-128"/>
              </a:rPr>
              <a:t>Template</a:t>
            </a:r>
            <a:r>
              <a:rPr lang="ja-JP" altLang="en-US" sz="1600" b="1" dirty="0">
                <a:solidFill>
                  <a:srgbClr val="7030A0"/>
                </a:solidFill>
                <a:latin typeface="Meiryo UI" panose="020B0604030504040204" pitchFamily="50" charset="-128"/>
                <a:ea typeface="Meiryo UI" panose="020B0604030504040204" pitchFamily="50" charset="-128"/>
              </a:rPr>
              <a:t>ダウンロード</a:t>
            </a:r>
            <a:br>
              <a:rPr lang="en-US" altLang="ja-JP" sz="1600" dirty="0">
                <a:solidFill>
                  <a:schemeClr val="tx1"/>
                </a:solidFill>
                <a:latin typeface="Meiryo UI" panose="020B0604030504040204" pitchFamily="50" charset="-128"/>
                <a:ea typeface="Meiryo UI" panose="020B0604030504040204" pitchFamily="50" charset="-128"/>
              </a:rPr>
            </a:br>
            <a:r>
              <a:rPr lang="en-US" altLang="ja-JP" sz="1600" dirty="0">
                <a:solidFill>
                  <a:schemeClr val="tx1"/>
                </a:solidFill>
                <a:latin typeface="Meiryo UI" panose="020B0604030504040204" pitchFamily="50" charset="-128"/>
                <a:ea typeface="Meiryo UI" panose="020B0604030504040204" pitchFamily="50" charset="-128"/>
              </a:rPr>
              <a:t>https://download.microsoft.com/download/1/7/0/170A5A35-9E0D-478D-828C-4CA2D9A9F092/Microsoft%20365%20Usage%20Analytics.pbit</a:t>
            </a:r>
          </a:p>
        </p:txBody>
      </p:sp>
      <p:sp>
        <p:nvSpPr>
          <p:cNvPr id="5" name="スライド番号プレースホルダー 3">
            <a:extLst>
              <a:ext uri="{FF2B5EF4-FFF2-40B4-BE49-F238E27FC236}">
                <a16:creationId xmlns:a16="http://schemas.microsoft.com/office/drawing/2014/main" id="{3C5C84AF-7E37-46CE-899F-A915C55740A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55B2A04C-A124-4D2D-BD56-B8F3C4502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2721" y="1308684"/>
            <a:ext cx="3728644" cy="4992954"/>
          </a:xfrm>
          <a:prstGeom prst="rect">
            <a:avLst/>
          </a:prstGeom>
        </p:spPr>
      </p:pic>
    </p:spTree>
    <p:extLst>
      <p:ext uri="{BB962C8B-B14F-4D97-AF65-F5344CB8AC3E}">
        <p14:creationId xmlns:p14="http://schemas.microsoft.com/office/powerpoint/2010/main" val="463790480"/>
      </p:ext>
    </p:extLst>
  </p:cSld>
  <p:clrMapOvr>
    <a:masterClrMapping/>
  </p:clrMapOvr>
  <p:transition>
    <p:fade/>
  </p:transition>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TotalTime>
  <Words>3892</Words>
  <Application>Microsoft Office PowerPoint</Application>
  <PresentationFormat>ワイド画面</PresentationFormat>
  <Paragraphs>677</Paragraphs>
  <Slides>53</Slides>
  <Notes>47</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53</vt:i4>
      </vt:variant>
    </vt:vector>
  </HeadingPairs>
  <TitlesOfParts>
    <vt:vector size="62" baseType="lpstr">
      <vt:lpstr>Meiryo UI</vt:lpstr>
      <vt:lpstr>メイリオ</vt:lpstr>
      <vt:lpstr>游ゴシック</vt:lpstr>
      <vt:lpstr>游ゴシック Light</vt:lpstr>
      <vt:lpstr>Arial</vt:lpstr>
      <vt:lpstr>Calibri</vt:lpstr>
      <vt:lpstr>Segoe UI</vt:lpstr>
      <vt:lpstr>Wingdings</vt:lpstr>
      <vt:lpstr>1_Office テーマ</vt:lpstr>
      <vt:lpstr>Office365 and Teams Usage Advanced Power BI Graph Templateサンプル 概要説明</vt:lpstr>
      <vt:lpstr>はじめに</vt:lpstr>
      <vt:lpstr>データ可視化の重要性</vt:lpstr>
      <vt:lpstr>Office365関連データの活用とPDCAサイクル</vt:lpstr>
      <vt:lpstr>Office365関連データについて</vt:lpstr>
      <vt:lpstr>Office365関連データの可視化について</vt:lpstr>
      <vt:lpstr>Power BIサンプルグラフ</vt:lpstr>
      <vt:lpstr>本資料で紹介するグラフについて</vt:lpstr>
      <vt:lpstr>ご参考：Microsoft 365 利用状況分析について</vt:lpstr>
      <vt:lpstr>Office 365 UsageおよびMicrosoft Teams Power BI Graphサンプル</vt:lpstr>
      <vt:lpstr>Office 365 UsageおよびMicrosoft Teams Power BI Graphサンプル</vt:lpstr>
      <vt:lpstr>Office 365 Usageサンプルグラフ　主なグラフ構成①</vt:lpstr>
      <vt:lpstr>Office 365 Usageサンプルグラフ　主なグラフ構成②</vt:lpstr>
      <vt:lpstr>Office 365 Usageサンプルグラフ　主なグラフ構成③</vt:lpstr>
      <vt:lpstr>Teams Usageサンプルグラフ　主なグラフ構成①</vt:lpstr>
      <vt:lpstr>Teams Usageサンプルグラフ　主なグラフ構成②</vt:lpstr>
      <vt:lpstr>Teams Usageサンプルグラフ　主なグラフ構成③</vt:lpstr>
      <vt:lpstr>Power BIサンプルグラフ 活用・利用シーン</vt:lpstr>
      <vt:lpstr>Power BIサンプルグラフの活用フェーズについて</vt:lpstr>
      <vt:lpstr>Power BIサンプルグラフの活用前の目的明確化</vt:lpstr>
      <vt:lpstr>Power BIサンプルグラフ　-アクティブユーザー率ターゲット設定-</vt:lpstr>
      <vt:lpstr>Formsアンケートサンプル　–アンケート企画-</vt:lpstr>
      <vt:lpstr>各部署の協力者（チャンピオン）との数値の共有</vt:lpstr>
      <vt:lpstr>Power BIサンプルグラフの活用 –定期状況確認・Pros/Cons確認-</vt:lpstr>
      <vt:lpstr>Power BIサンプルグラフ　–KPI Management/O365 Usage Summary-</vt:lpstr>
      <vt:lpstr>Power BIサンプルグラフ　–Act User Difference/Questionnaire</vt:lpstr>
      <vt:lpstr>Power BIサンプルグラフ　–Cumulative User Usage/Timeline</vt:lpstr>
      <vt:lpstr>Power BIサンプルグラフ　–Team Member Detail/Team Relation</vt:lpstr>
      <vt:lpstr>Power BIサンプルグラフの活用 –課題改善活動・強化週間/月間-</vt:lpstr>
      <vt:lpstr>Power BIサンプルグラフ -Teams Adoption Score-</vt:lpstr>
      <vt:lpstr>Power BIサンプルグラフ 設定イメージ・準備</vt:lpstr>
      <vt:lpstr>動作の仕組み</vt:lpstr>
      <vt:lpstr>利用に必要なもの</vt:lpstr>
      <vt:lpstr>作業手順イメージ   事前準備に不備がない場合、想定作業時間2時間程度</vt:lpstr>
      <vt:lpstr>Power BIテンプレートサンプル種類</vt:lpstr>
      <vt:lpstr>Power BIテンプレート設定イメージ</vt:lpstr>
      <vt:lpstr>PowerPoint プレゼンテーション</vt:lpstr>
      <vt:lpstr>User Directoryファイルと組織階層の対応について</vt:lpstr>
      <vt:lpstr>組織階層による閲覧範囲の限定について(1/4)</vt:lpstr>
      <vt:lpstr>組織階層による閲覧範囲の限定について(2/4)</vt:lpstr>
      <vt:lpstr>組織階層による閲覧範囲の限定について(3/4)</vt:lpstr>
      <vt:lpstr>組織階層による閲覧範囲の限定について(4/4)</vt:lpstr>
      <vt:lpstr>アクティブユーザーの定義</vt:lpstr>
      <vt:lpstr>留意事項および制限</vt:lpstr>
      <vt:lpstr>本サンプルグラフのカスタマイズ・より高度なグラフ導入について</vt:lpstr>
      <vt:lpstr>Appendix</vt:lpstr>
      <vt:lpstr>（番外編）すぐに使える！おすすめPower BIグラフ</vt:lpstr>
      <vt:lpstr>Microsoft 365 利用状況分析について</vt:lpstr>
      <vt:lpstr>（番外編）すぐに使える！おすすめPower BIグラフ (1/4)</vt:lpstr>
      <vt:lpstr>（番外編）すぐに使える！おすすめPower BIグラフ (2/4)</vt:lpstr>
      <vt:lpstr>（番外編）すぐに使える！おすすめPower BIグラフ (3/4)</vt:lpstr>
      <vt:lpstr>（番外編）すぐに使える！おすすめPower BIグラフ (4/4)</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Office365 and Teams Usage Advanced Power BI Graph Templateサンプル</dc:title>
  <dc:creator>Hironori Tsukamoto</dc:creator>
  <cp:lastModifiedBy>Hironori Tsukamoto</cp:lastModifiedBy>
  <cp:revision>186</cp:revision>
  <dcterms:created xsi:type="dcterms:W3CDTF">2018-08-23T12:49:58Z</dcterms:created>
  <dcterms:modified xsi:type="dcterms:W3CDTF">2019-02-17T05:55:43Z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hitsukam@microsoft.com</vt:lpwstr>
  </property>
  <property fmtid="{D5CDD505-2E9C-101B-9397-08002B2CF9AE}" pid="5" name="MSIP_Label_f42aa342-8706-4288-bd11-ebb85995028c_SetDate">
    <vt:lpwstr>2018-08-23T13:06:46.0614956Z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